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1.xml" ContentType="application/inkml+xml"/>
  <Override PartName="/ppt/notesSlides/notesSlide4.xml" ContentType="application/vnd.openxmlformats-officedocument.presentationml.notesSlide+xml"/>
  <Override PartName="/ppt/ink/ink12.xml" ContentType="application/inkml+xml"/>
  <Override PartName="/ppt/ink/ink13.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896" r:id="rId2"/>
    <p:sldId id="897" r:id="rId3"/>
    <p:sldId id="846" r:id="rId4"/>
    <p:sldId id="898" r:id="rId5"/>
    <p:sldId id="858" r:id="rId6"/>
    <p:sldId id="859" r:id="rId7"/>
    <p:sldId id="899" r:id="rId8"/>
    <p:sldId id="860" r:id="rId9"/>
    <p:sldId id="861" r:id="rId10"/>
    <p:sldId id="894" r:id="rId11"/>
    <p:sldId id="895" r:id="rId12"/>
    <p:sldId id="902" r:id="rId13"/>
    <p:sldId id="901" r:id="rId14"/>
    <p:sldId id="662" r:id="rId15"/>
    <p:sldId id="904" r:id="rId16"/>
    <p:sldId id="903" r:id="rId17"/>
    <p:sldId id="906" r:id="rId18"/>
    <p:sldId id="905" r:id="rId19"/>
    <p:sldId id="280" r:id="rId20"/>
    <p:sldId id="907" r:id="rId21"/>
    <p:sldId id="862" r:id="rId22"/>
    <p:sldId id="863" r:id="rId23"/>
    <p:sldId id="864" r:id="rId24"/>
    <p:sldId id="865" r:id="rId25"/>
    <p:sldId id="260" r:id="rId26"/>
    <p:sldId id="261" r:id="rId27"/>
    <p:sldId id="680" r:id="rId28"/>
    <p:sldId id="287" r:id="rId29"/>
    <p:sldId id="866" r:id="rId30"/>
    <p:sldId id="867" r:id="rId31"/>
    <p:sldId id="868" r:id="rId32"/>
    <p:sldId id="869" r:id="rId33"/>
    <p:sldId id="870" r:id="rId34"/>
    <p:sldId id="872" r:id="rId35"/>
  </p:sldIdLst>
  <p:sldSz cx="12192000" cy="6858000"/>
  <p:notesSz cx="7010400" cy="9296400"/>
  <p:custDataLst>
    <p:tags r:id="rId3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4B61B0A-ECE4-44B1-9841-71F07523B27D}">
          <p14:sldIdLst>
            <p14:sldId id="896"/>
            <p14:sldId id="897"/>
          </p14:sldIdLst>
        </p14:section>
        <p14:section name="Instructor version" id="{ED65976D-9463-4054-886A-ABE24FD6E9AA}">
          <p14:sldIdLst>
            <p14:sldId id="846"/>
            <p14:sldId id="898"/>
            <p14:sldId id="858"/>
            <p14:sldId id="859"/>
            <p14:sldId id="899"/>
            <p14:sldId id="860"/>
            <p14:sldId id="861"/>
            <p14:sldId id="894"/>
            <p14:sldId id="895"/>
            <p14:sldId id="902"/>
            <p14:sldId id="901"/>
            <p14:sldId id="662"/>
            <p14:sldId id="904"/>
            <p14:sldId id="903"/>
            <p14:sldId id="906"/>
            <p14:sldId id="905"/>
            <p14:sldId id="280"/>
            <p14:sldId id="907"/>
            <p14:sldId id="862"/>
            <p14:sldId id="863"/>
            <p14:sldId id="864"/>
            <p14:sldId id="865"/>
            <p14:sldId id="260"/>
            <p14:sldId id="261"/>
            <p14:sldId id="680"/>
            <p14:sldId id="287"/>
            <p14:sldId id="866"/>
            <p14:sldId id="867"/>
            <p14:sldId id="868"/>
            <p14:sldId id="869"/>
            <p14:sldId id="870"/>
            <p14:sldId id="872"/>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DDDD"/>
    <a:srgbClr val="F9BB8D"/>
    <a:srgbClr val="F7C49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14" autoAdjust="0"/>
    <p:restoredTop sz="81871" autoAdjust="0"/>
  </p:normalViewPr>
  <p:slideViewPr>
    <p:cSldViewPr snapToGrid="0">
      <p:cViewPr varScale="1">
        <p:scale>
          <a:sx n="90" d="100"/>
          <a:sy n="90" d="100"/>
        </p:scale>
        <p:origin x="1218" y="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7T21:22:20.788"/>
    </inkml:context>
    <inkml:brush xml:id="br0">
      <inkml:brushProperty name="width" value="0.05" units="cm"/>
      <inkml:brushProperty name="height" value="0.05" units="cm"/>
      <inkml:brushProperty name="color" value="#AB008B"/>
      <inkml:brushProperty name="ignorePressure" value="1"/>
    </inkml:brush>
  </inkml:definitions>
  <inkml:trace contextRef="#ctx0" brushRef="#br0">0 1333,'25'-56,"99"-170,16-81,9 0,-98 168,-48 128,1 1,0 0,1 0,0 0,0 0,1 1,1 0,-1 0,2 0,-1 1,1 0,0 1,0 0,1 0,0 1,1 0,-1 0,1 1,0 0,8-2,75-54,-86 56,0-1,1 1,0 1,0-1,0 1,0 1,1-1,0 2,-1-1,1 1,0 0,0 1,0 0,0 1,1 0,7 0,14-1,87-15,-91 13</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7T01:54:07.521"/>
    </inkml:context>
    <inkml:brush xml:id="br0">
      <inkml:brushProperty name="width" value="0.05" units="cm"/>
      <inkml:brushProperty name="height" value="0.05" units="cm"/>
      <inkml:brushProperty name="ignorePressure" value="1"/>
    </inkml:brush>
  </inkml:definitions>
  <inkml:trace contextRef="#ctx0" brushRef="#br0">1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8T01:04:45.800"/>
    </inkml:context>
    <inkml:brush xml:id="br0">
      <inkml:brushProperty name="width" value="0.1" units="cm"/>
      <inkml:brushProperty name="height" value="0.1" units="cm"/>
      <inkml:brushProperty name="color" value="#AB008B"/>
      <inkml:brushProperty name="ignorePressure" value="1"/>
    </inkml:brush>
  </inkml:definitions>
  <inkml:trace contextRef="#ctx0" brushRef="#br0">954 84,'-3'-4,"1"1,-1-1,0 1,0-1,0 1,0 0,-1 0,1 0,-1 1,0-1,0 1,0 0,0 0,0 0,0 0,0 1,-1 0,1 0,-1 0,0 0,0 0,-9-5,0 0,-1 2,1-1,-1 2,0 0,0 1,0 0,0 1,0 1,0 0,0 1,0 1,0 0,0 1,1 1,-1 0,1 1,0 0,-13 8,-35 29,2 3,2 2,3 3,1 2,-6 13,37-37,2 2,1 0,1 1,2 1,1 1,2 0,-2 9,-6 11,11-22,1 1,2 0,2 1,0 0,2-1,2 2,1-1,2 0,0 0,4 6,-3-24,1 0,1 0,0-1,1 1,1-1,0 0,1-1,0 0,1 0,1 0,0-1,0 0,1-1,1 0,0-1,1 0,-1-1,9 5,246 135,-257-145,127 51,3-6,1-7,91 14,-84-20,-86-19,1-3,0-3,0-2,1-3,62-2,-113-5,-1 0,1-1,-1-1,1 0,-1-1,0 0,-1 0,1-1,-1-1,0 1,0-2,0 1,-1-2,0 1,0-1,-1 0,0-1,-1 0,0 0,0-1,-1 0,0 0,-1 0,0-1,0 0,-1 0,-1 0,0 0,0-1,5-26,-1 0,-2 0,-1-1,-2 0,-2 1,-2-1,-1 1,-3-11,-11-16,-3 1,-2 1,-3 0,-3 2,-3 1,-2 2,-2 1,-28-33,29 39,17 22,-1 2,-2 0,0 1,-2 1,0 1,-2 1,-1 1,-1 1,0 1,-1 2,-2 0,0 2,0 1,-6 0,-448-142,437 143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8T01:04:39.494"/>
    </inkml:context>
    <inkml:brush xml:id="br0">
      <inkml:brushProperty name="width" value="0.1" units="cm"/>
      <inkml:brushProperty name="height" value="0.1" units="cm"/>
      <inkml:brushProperty name="color" value="#AB008B"/>
      <inkml:brushProperty name="ignorePressure" value="1"/>
    </inkml:brush>
  </inkml:definitions>
  <inkml:trace contextRef="#ctx0" brushRef="#br0">3610 1603,'0'-91,"5"52,-1-1,-3 0,-1 1,-2-1,-2 1,-1-1,-2 1,-2 0,-1 1,-2 0,-2 1,-1 1,-2 0,-2 0,-1 2,-1 1,-5-3,-256-236,241 232,-2 1,-1 2,-2 2,-1 2,-2 2,-1 3,-1 1,-1 3,-2 2,-25-6,-242-62,168 57,0 7,-145-5,-757 1,1038 28,0 0,0 0,1 2,-1 0,0 1,0 1,0 0,1 1,-1 1,1 1,0 0,0 1,1 1,-1 0,2 1,-1 1,1 0,0 1,1 0,0 1,1 1,0 0,1 1,0 0,-7 12,-67 235,61-168,-11 57,6 1,-8 143,24-97,9 2,11 49,3-183,3-1,2 0,3-1,2-1,4-1,2-1,2-1,3-1,25 33,30 44,7-5,4-3,8-3,-69-81,22 25,4-2,3-3,45 31,407 311,166 28,-627-393,0-3,3-3,1-2,1-2,1-3,1-3,1-3,1-3,46 6,-95-25,1-1,0 0,0-2,-1 0,0 0,0-2,0 0,-1 0,0-2,-1 0,0 0,0-1,-1-1,0-1,-1 1,0-2,-1 0,0 0,-1-1,-1 0,0-1,2-7,46-51,-3 10,193-265,-55-41,-58 48,-105 255,-3 0,-2-2,-4-1,-3 0,-3-1,-3-1,0-44,46-462,-57 542,-1 0,-2 1,-1 0,-2-1,-1 2,-8-23,11 37,0-1,-2 1,0 0,-1 0,-1 1,-1 0,0 0,-2 1,0 1,0-1,-2 2,0 0,0 0,-2 1,0 1,0 0,-1 1,-1 1,-7-4,-198-19,172 33</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8T01:06:51.894"/>
    </inkml:context>
    <inkml:brush xml:id="br0">
      <inkml:brushProperty name="width" value="0.1" units="cm"/>
      <inkml:brushProperty name="height" value="0.1" units="cm"/>
      <inkml:brushProperty name="color" value="#AB008B"/>
      <inkml:brushProperty name="ignorePressure" value="1"/>
    </inkml:brush>
  </inkml:definitions>
  <inkml:trace contextRef="#ctx0" brushRef="#br0">1742 1,'5'2,"-1"1,1-1,-1 1,1 1,-1-1,0 0,0 1,0 0,-1 0,1 0,-1 0,0 1,0-1,-1 1,1 0,-1-1,0 1,0 0,-1 1,1-1,-1 4,3 1,16 38,36 156,-59 132,-5-268,-3 0,-3-1,-2 0,-4-1,-19 40,-150 354,-94 136,280-590,-74 124,-5-3,-69 80,95-140,-4-3,-2-2,-2-4,-13 6,-101 67,29-28,66 1,71-91</inkml:trace>
  <inkml:trace contextRef="#ctx0" brushRef="#br0" timeOffset="4858.317">236 2866,'-51'90,"-56"134,33 0,73-221,0 0,0 0,1 0,-1 1,1-1,0 0,0 0,0 1,1-1,-1 0,1 0,-1 0,1 1,0-1,0 0,1 0,-1 0,1-1,-1 1,1 0,0 0,0-1,0 1,0-1,1 0,-1 1,1-1,-1 0,1-1,0 1,-1 0,1-1,0 0,0 1,0-1,1 0,-1 0,0-1,0 1,0-1,1 0,-1 0,0 0,0 0,1 0,-1-1,0 1,0-1,0 0,0 0,0 0,0 0,0-1,2 0,42-9,1 1,0 3,1 2,0 2,41 3,-85 0,0 1,-1-2,1 1,0 0,0-1,-1 0,1 0,-1 0,1-1,-1 1,1-1,-1 0,0-1,0 1,0-1,0 1,0-1,-1 0,1-1,-1 1,0-1,0 1,0-1,0 0,-1 0,1 0,-1 0,0-1,-1 1,1-1,-1 1,0-1,0 1,0-1,0 0,-1 0,0 1,0-1,0 0,-1 1,1-1,-1 0,-1-2,-3-8,-1 0,0 0,-1 0,0 1,-1 0,-1 1,0 0,-1 0,0 1,-12-10,-64-97,6-53,79 172,-1-1,0 1,0 0,0 0,0 0,0 0,0 0,0 0,0 1,0-1,0 1,0-1,0 1,0 0,0 0,1-1,-1 1,0 1,1-1,-1 0,1 0,-1 1,1-1,-1 0,1 1,0 0,0-1,0 1,0 0,0-1,0 1,0 0,1 0,-1 0,1 0,-1 0,1 0,0 0,-1 0,1 0,0 0,0 0,1 0,-1-1,0 1,1 0,-1 1,-37 325,22-253,78-111,26 18,-90 21,0 0,0 1,0-1,-1 0,1 0,-1 0,0 0,0 0,0-1,0 1,0-1,-1 1,1-1,-1 0,0 0,1 0,-1 0,0 0,0 0,0-1,0 0,-3 1,4 0,1-2,0 1,0 0,0-1,0 1,-1 0,1-1,0 0,0 1,0-1,-1 0,1 1,0-1,-1 0,1 0,0 0,0 0,-1 0,1 0,0-1,0 1,-1 0,1-1,0 1,0-1,-1 1,1-1,0 1,0-1,0 0,0 0,0 1,0-1,0 0,0 0,1 0,-1 0,0 0,0 0,1 0,-1 0,1-1,-1 1,1 0,-1 0,1-1,0 1,-1 0,1 0,0-1,0 1,0 0,0-1,-5-80,5 72,5-191,-5 201,1 1,0-1,-1 1,1-1,0 0,0 1,-1-1,1 0,0 1,0-1,-1 0,1 0,0 0,0 1,0-1,0 0,-1 0,1 0,0-1,0 1,0 0,-1 0,1 0,0-1,0 1,-1 0,1-1,0 1,0 0,-1-1,1 1,0-1,-1 1,1-1,-1 0,1 1,-1-1,1 1,-1-1,1 0,-1 0,1 1,-1-1,0 0,1 0,-1 1,0-1,0 0,0 0,0 0,0 1,0-1,0 0,0 0,0 0,0 0,0 1,0-1,-1 0,1 0,0 0,0 1,-1-1,1 0,-1 0,38 67,-29-50,73 204,-79-217,0 1,0-1,0 0,0 0,-1 1,0-1,1 1,-1-1,-1 1,1 0,0-1,-1 1,0 0,0 0,0-1,0 1,-1 0,1-1,-1 1,0 0,0-1,0 1,0-1,-1 1,0-1,1 0,-1 0,-1 1,1-1,0-1,-1 1,1 0,-1-1,0 1,0-1,0 0,0 0,0 0,0 0,-1 0,1-1,-1 1,1-1,-1 0,1 0,-1-1,0 1,0-1,-207 15,247-39,-31 12,-1 1,0-1,0 0,-1 0,-1 0,0-1,-1 1,0-1,0 1,-2-1,0-6,15 67,-1-35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7T21:22:22.851"/>
    </inkml:context>
    <inkml:brush xml:id="br0">
      <inkml:brushProperty name="width" value="0.05" units="cm"/>
      <inkml:brushProperty name="height" value="0.05" units="cm"/>
      <inkml:brushProperty name="color" value="#AB008B"/>
      <inkml:brushProperty name="ignorePressure" value="1"/>
    </inkml:brush>
  </inkml:definitions>
  <inkml:trace contextRef="#ctx0" brushRef="#br0">556 306,'-74'-31,"-185"-73,59-47,177 132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7T21:22:25.249"/>
    </inkml:context>
    <inkml:brush xml:id="br0">
      <inkml:brushProperty name="width" value="0.05" units="cm"/>
      <inkml:brushProperty name="height" value="0.05" units="cm"/>
      <inkml:brushProperty name="color" value="#AB008B"/>
      <inkml:brushProperty name="ignorePressure" value="1"/>
    </inkml:brush>
  </inkml:definitions>
  <inkml:trace contextRef="#ctx0" brushRef="#br0">860 104,'-49'1,"-170"-17,39-12,-47-27,71 50,128 5</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7T23:33:37.547"/>
    </inkml:context>
    <inkml:brush xml:id="br0">
      <inkml:brushProperty name="width" value="0.1" units="cm"/>
      <inkml:brushProperty name="height" value="0.1" units="cm"/>
      <inkml:brushProperty name="color" value="#AB008B"/>
      <inkml:brushProperty name="ignorePressure" value="1"/>
    </inkml:brush>
  </inkml:definitions>
  <inkml:trace contextRef="#ctx0" brushRef="#br0">856 44,'49'-33,"-102"22,-442 75,210-40,280-22,0 1,1-1,-1 1,1 1,0-1,-1 1,2-1,-1 1,0 0,1 1,0-1,0 0,0 1,0 0,1 0,0 0,0 0,0 0,1 0,-1 0,1 1,0-1,1 0,-1 1,1-1,0 1,1-1,-1 0,1 1,0-1,1 0,-1 0,1 1,1 2,0 18,55 308,-11 42,-5 319,-17 492,-26 916,25-1205,0 464,-24 1124,50-1214,-3-898,-24-247,25 206,-48-21,-1-325,1 1,0 0,1-1,1 1,0 0,1-1,0 1,0 1,1-1,1 0,0 1,1 0,0 0,0 1,6-7,-4 13,0 1,1 0,-1 0,1 0,0 1,0 1,0 0,0 0,0 0,0 1,0 1,0-1,7 3,17-2,865 22,-724-17,-142-6</inkml:trace>
  <inkml:trace contextRef="#ctx0" brushRef="#br0" timeOffset="133386.957">904 12361,'-209'28,"177"-17,-2 2,-1-2,0-1,-1-2,0-1,-1-2,-17-1,51-4,0 0,0 0,0 0,0 1,0-1,0 1,0 0,0-1,0 1,0 0,1 1,-1-1,0 0,1 1,-1 0,1-1,-1 1,1 0,0 0,0 1,0-1,0 0,0 1,0-1,1 1,-1-1,1 1,0 0,0 0,0-1,0 1,0 0,1 0,-1 0,1 0,0 0,0 0,0 0,0 0,0 0,1 0,-1 0,1 0,0 1,1 113,4-1,6 0,4-1,31 110,-30-142,-4 0,-3 0,-5 2,-3-1,-8 84,-36 85,43-250,-1 0,1 1,0-1,1 0,-1 0,0 0,1 0,0-1,-1 1,1 0,0-1,1 1,-1-1,0 0,1 1,-1-1,1 0,0-1,-1 1,1 0,0-1,0 1,0-1,0 0,1 0,-1 0,0-1,0 1,0-1,1 0,-1 0,0 0,1 0,-1 0,0-1,0 1,1-1,0 0,4 1,941 4,-484 6,403 63,-788-60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7T23:54:20.268"/>
    </inkml:context>
    <inkml:brush xml:id="br0">
      <inkml:brushProperty name="width" value="0.1" units="cm"/>
      <inkml:brushProperty name="height" value="0.1" units="cm"/>
      <inkml:brushProperty name="color" value="#AB008B"/>
      <inkml:brushProperty name="ignorePressure" value="1"/>
    </inkml:brush>
  </inkml:definitions>
  <inkml:trace contextRef="#ctx0" brushRef="#br0">0 0,'74'19,"172"35,80 13,-303-64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7T23:54:21.238"/>
    </inkml:context>
    <inkml:brush xml:id="br0">
      <inkml:brushProperty name="width" value="0.1" units="cm"/>
      <inkml:brushProperty name="height" value="0.1" units="cm"/>
      <inkml:brushProperty name="color" value="#AB008B"/>
      <inkml:brushProperty name="ignorePressure" value="1"/>
    </inkml:brush>
  </inkml:definitions>
  <inkml:trace contextRef="#ctx0" brushRef="#br0">1 24,'486'-24,"517"25,-761 19,-218-18</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7T23:55:51.142"/>
    </inkml:context>
    <inkml:brush xml:id="br0">
      <inkml:brushProperty name="width" value="0.1" units="cm"/>
      <inkml:brushProperty name="height" value="0.1" units="cm"/>
      <inkml:brushProperty name="color" value="#AB008B"/>
      <inkml:brushProperty name="ignorePressure" value="1"/>
    </inkml:brush>
  </inkml:definitions>
  <inkml:trace contextRef="#ctx0" brushRef="#br0">1892 26,'-771'0,"585"-26,-728 27,893-1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7T23:44:32.603"/>
    </inkml:context>
    <inkml:brush xml:id="br0">
      <inkml:brushProperty name="width" value="0.1" units="cm"/>
      <inkml:brushProperty name="height" value="0.1" units="cm"/>
      <inkml:brushProperty name="color" value="#AB008B"/>
      <inkml:brushProperty name="ignorePressure" value="1"/>
    </inkml:brush>
  </inkml:definitions>
  <inkml:trace contextRef="#ctx0" brushRef="#br0">2571 152,'-55'-89,"49"83,0 0,-1 0,0 1,0 0,0 0,-1 1,1 0,-1 0,0 0,0 1,-1 1,1-1,0 1,-1 1,0 0,1 0,-1 0,0 1,1 0,-1 1,0 0,-5 2,-14-3,-138 15,1 7,1 7,1 7,-142 52,95-28,200-58,-77 17,1 4,0 4,2 3,2 4,1 4,2 3,1 3,-50 40,95-48,1 1,2 1,2 2,1 0,3 2,1 1,2 1,2 1,2 0,1 2,3 0,2 0,2 1,3 0,1 0,2 32,-1-52,1 0,2 0,1 1,1-1,1 0,2 0,1 0,1 0,1-1,1 0,2 0,1-1,1 0,1-1,1-1,1 1,9 8,1-2,1 0,1-2,2-1,1-1,1-2,2-1,0-1,12 4,57 19,1-5,3-4,1-5,1-4,1-5,1-5,3-5,0 5,160 14,1-11,14-12,-249-8,-26 1,-1 0,1-1,-1-1,1 0,-1-1,1 0,-1 0,1-2,-1 0,0 0,0-1,0 0,0-1,-1-1,0 1,8-7,207-258,-179 213,61-69,-6-5,68-118,-148 209,-1 0,-3-1,-1 0,-2-2,-2 0,-2 0,-1-1,-3-1,-2 1,-1-1,-3-38,-1 46,-1 0,-2 0,-2 0,-2 0,-1 1,-4-10,2 19,-1 0,-2 0,0 2,-2-1,0 2,-2 0,-1 1,-1 0,0 2,-2 0,0 2,-2 0,-8-5,-235-141,160 129,88 33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7T01:53:47.263"/>
    </inkml:context>
    <inkml:brush xml:id="br0">
      <inkml:brushProperty name="width" value="0.05" units="cm"/>
      <inkml:brushProperty name="height" value="0.05" units="cm"/>
      <inkml:brushProperty name="color" value="#7030A0"/>
      <inkml:brushProperty name="ignorePressure" value="1"/>
    </inkml:brush>
  </inkml:definitions>
  <inkml:trace contextRef="#ctx0" brushRef="#br0">1 0,'19'73,"39"104,-29-101,-3 2,-4 1,-3 0,-4 2,-3 0,0 54,-18 293,10-406,2 1,0-1,1 0,1-1,1 0,1 0,11 17,0 2,162 263,-164-272,2-2,2 0,0-1,2-1,1-2,1 0,1-2,0-1,2-2,1 0,13 4,-19-11,155 54,69-16,-12-22,-38 21,186-48,-360 2,-4 2</inkml:trace>
  <inkml:trace contextRef="#ctx0" brushRef="#br0" timeOffset="2510.117">1925 2027,'10'1,"0"0,0 1,-1 0,1 1,-1 0,0 0,0 1,0 0,0 1,-1 0,3 1,59 28,-46-24,0 2,-1 1,0 0,-1 2,-1 0,0 2,-1 0,14 16,-33-32,0 0,0-1,0 1,-1 0,1 0,0 0,0 0,0 0,-1-1,1 1,-1 0,1 0,-1 1,1-1,-1 0,0 0,1 0,-1 0,0 0,0 0,0 0,0 1,0-1,0 0,0 0,0 0,0 0,0 0,-1 1,1-1,0 0,-1 0,1 0,-1 0,1 0,-1 0,0 0,1 0,-1 0,0-1,0 1,0 0,0 0,0-1,1 1,-1 0,0-1,0 1,-1-1,-62 28,48-22,-166 92,17 45,145-128,2-1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A0BF4C38-57FD-4A62-B819-CDC421DC8A1D}" type="datetimeFigureOut">
              <a:rPr lang="en-US" smtClean="0"/>
              <a:t>3/7/2022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11A2E3A-CACE-4C06-B99E-83235DD21887}" type="slidenum">
              <a:rPr lang="en-US" smtClean="0"/>
              <a:t>‹#›</a:t>
            </a:fld>
            <a:endParaRPr lang="en-US"/>
          </a:p>
        </p:txBody>
      </p:sp>
    </p:spTree>
    <p:extLst>
      <p:ext uri="{BB962C8B-B14F-4D97-AF65-F5344CB8AC3E}">
        <p14:creationId xmlns:p14="http://schemas.microsoft.com/office/powerpoint/2010/main" val="2746638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always like to know the evolutionary neighborhood of microbes.  Ralstonia is a gram-negative beta-proteobacteria rod. It’s a cousin to Burkholderia which is becoming an emerging infectious disease of humans. </a:t>
            </a:r>
          </a:p>
        </p:txBody>
      </p:sp>
      <p:sp>
        <p:nvSpPr>
          <p:cNvPr id="4" name="Slide Number Placeholder 3"/>
          <p:cNvSpPr>
            <a:spLocks noGrp="1"/>
          </p:cNvSpPr>
          <p:nvPr>
            <p:ph type="sldNum" sz="quarter" idx="5"/>
          </p:nvPr>
        </p:nvSpPr>
        <p:spPr/>
        <p:txBody>
          <a:bodyPr/>
          <a:lstStyle/>
          <a:p>
            <a:pPr defTabSz="931774">
              <a:defRPr/>
            </a:pPr>
            <a:fld id="{4A397F0A-2B35-4567-A9A1-8CF7F82610A6}" type="slidenum">
              <a:rPr lang="en-US">
                <a:solidFill>
                  <a:prstClr val="black"/>
                </a:solidFill>
                <a:latin typeface="Calibri" panose="020F0502020204030204"/>
              </a:rPr>
              <a:pPr defTabSz="931774">
                <a:defRPr/>
              </a:pPr>
              <a:t>8</a:t>
            </a:fld>
            <a:endParaRPr lang="en-US">
              <a:solidFill>
                <a:prstClr val="black"/>
              </a:solidFill>
              <a:latin typeface="Calibri" panose="020F0502020204030204"/>
            </a:endParaRPr>
          </a:p>
        </p:txBody>
      </p:sp>
    </p:spTree>
    <p:extLst>
      <p:ext uri="{BB962C8B-B14F-4D97-AF65-F5344CB8AC3E}">
        <p14:creationId xmlns:p14="http://schemas.microsoft.com/office/powerpoint/2010/main" val="10828546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Extracellular immunogenic patterns (</a:t>
            </a:r>
            <a:r>
              <a:rPr lang="en-US" dirty="0" err="1"/>
              <a:t>ExIPs</a:t>
            </a:r>
            <a:r>
              <a:rPr lang="en-US" dirty="0"/>
              <a:t>), which accumulate upon attack of the plant by microbes or as a result of cellular damage, are sensed by cell-surface receptors on the plasma membrane (PM). </a:t>
            </a:r>
            <a:r>
              <a:rPr lang="en-US" dirty="0" err="1"/>
              <a:t>ExIPs</a:t>
            </a:r>
            <a:r>
              <a:rPr lang="en-US" dirty="0"/>
              <a:t> are so-called danger signals, which can be either pathogen-derived patterns and effectors or host-derived damage-associated molecular patterns (shown as grey structures outside the cell) and effector-modified host-derived virulence targets (VTs) (brown structure). Intracellular immunogenic patterns (</a:t>
            </a:r>
            <a:r>
              <a:rPr lang="en-US" dirty="0" err="1"/>
              <a:t>InIPs</a:t>
            </a:r>
            <a:r>
              <a:rPr lang="en-US" dirty="0"/>
              <a:t>) are danger signals that are sensed by cytoplasmic receptors, mostly nucleotide-binding leucine-rich repeat receptors (NLRs). </a:t>
            </a:r>
            <a:r>
              <a:rPr lang="en-US" dirty="0" err="1"/>
              <a:t>InIPs</a:t>
            </a:r>
            <a:r>
              <a:rPr lang="en-US" dirty="0"/>
              <a:t> can be pathogen-derived molecules (shown as grey structures inside the cell) or modified VTs (light brown structure). Both </a:t>
            </a:r>
            <a:r>
              <a:rPr lang="en-US" dirty="0" err="1"/>
              <a:t>ExIP</a:t>
            </a:r>
            <a:r>
              <a:rPr lang="en-US" dirty="0"/>
              <a:t> and </a:t>
            </a:r>
            <a:r>
              <a:rPr lang="en-US" dirty="0" err="1"/>
              <a:t>InIP</a:t>
            </a:r>
            <a:r>
              <a:rPr lang="en-US" dirty="0"/>
              <a:t> recognition leads to the activation of host defense responses, referred to as extracellularly and intracellularly triggered immunity (</a:t>
            </a:r>
            <a:r>
              <a:rPr lang="en-US" dirty="0" err="1"/>
              <a:t>ExTI</a:t>
            </a:r>
            <a:r>
              <a:rPr lang="en-US" dirty="0"/>
              <a:t> and </a:t>
            </a:r>
            <a:r>
              <a:rPr lang="en-US" dirty="0" err="1"/>
              <a:t>InTI</a:t>
            </a:r>
            <a:r>
              <a:rPr lang="en-US" dirty="0"/>
              <a:t>), respectively. </a:t>
            </a:r>
            <a:r>
              <a:rPr lang="en-US" dirty="0" err="1"/>
              <a:t>ExIPs</a:t>
            </a:r>
            <a:r>
              <a:rPr lang="en-US" dirty="0"/>
              <a:t> can act as effectors, and by their action in the extracellular space they can suppress or circumvent the activation of </a:t>
            </a:r>
            <a:r>
              <a:rPr lang="en-US" dirty="0" err="1"/>
              <a:t>ExTI</a:t>
            </a:r>
            <a:r>
              <a:rPr lang="en-US" dirty="0"/>
              <a:t> (dotted line from the apoplast to the cytoplasm). </a:t>
            </a:r>
            <a:r>
              <a:rPr lang="en-US" dirty="0" err="1"/>
              <a:t>InIPs</a:t>
            </a:r>
            <a:r>
              <a:rPr lang="en-US" dirty="0"/>
              <a:t> can also act as effectors, with the potential to suppress immunity triggered by cell-surface as well as cytoplasmic receptors (dotted lines in the cytoplasm). Picture inspired by </a:t>
            </a:r>
            <a:r>
              <a:rPr lang="en-US" dirty="0" err="1"/>
              <a:t>Dodds</a:t>
            </a:r>
            <a:r>
              <a:rPr lang="en-US" dirty="0"/>
              <a:t> and Rathjen [65]. Abbreviation: TTSS, type three secretion system.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AE05A-6754-4797-AF97-73E6A262AD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05189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Extracellular immunogenic patterns (</a:t>
            </a:r>
            <a:r>
              <a:rPr lang="en-US" dirty="0" err="1"/>
              <a:t>ExIPs</a:t>
            </a:r>
            <a:r>
              <a:rPr lang="en-US" dirty="0"/>
              <a:t>), which accumulate upon attack of the plant by microbes or as a result of cellular damage, are sensed by cell-surface receptors on the plasma membrane (PM). </a:t>
            </a:r>
            <a:r>
              <a:rPr lang="en-US" dirty="0" err="1"/>
              <a:t>ExIPs</a:t>
            </a:r>
            <a:r>
              <a:rPr lang="en-US" dirty="0"/>
              <a:t> are so-called danger signals, which can be either pathogen-derived patterns and effectors or host-derived damage-associated molecular patterns (shown as grey structures outside the cell) and effector-modified host-derived virulence targets (VTs) (brown structure). Intracellular immunogenic patterns (</a:t>
            </a:r>
            <a:r>
              <a:rPr lang="en-US" dirty="0" err="1"/>
              <a:t>InIPs</a:t>
            </a:r>
            <a:r>
              <a:rPr lang="en-US" dirty="0"/>
              <a:t>) are danger signals that are sensed by cytoplasmic receptors, mostly nucleotide-binding leucine-rich repeat receptors (NLRs). </a:t>
            </a:r>
            <a:r>
              <a:rPr lang="en-US" dirty="0" err="1"/>
              <a:t>InIPs</a:t>
            </a:r>
            <a:r>
              <a:rPr lang="en-US" dirty="0"/>
              <a:t> can be pathogen-derived molecules (shown as grey structures inside the cell) or modified VTs (light brown structure). Both </a:t>
            </a:r>
            <a:r>
              <a:rPr lang="en-US" dirty="0" err="1"/>
              <a:t>ExIP</a:t>
            </a:r>
            <a:r>
              <a:rPr lang="en-US" dirty="0"/>
              <a:t> and </a:t>
            </a:r>
            <a:r>
              <a:rPr lang="en-US" dirty="0" err="1"/>
              <a:t>InIP</a:t>
            </a:r>
            <a:r>
              <a:rPr lang="en-US" dirty="0"/>
              <a:t> recognition leads to the activation of host defense responses, referred to as extracellularly and intracellularly triggered immunity (</a:t>
            </a:r>
            <a:r>
              <a:rPr lang="en-US" dirty="0" err="1"/>
              <a:t>ExTI</a:t>
            </a:r>
            <a:r>
              <a:rPr lang="en-US" dirty="0"/>
              <a:t> and </a:t>
            </a:r>
            <a:r>
              <a:rPr lang="en-US" dirty="0" err="1"/>
              <a:t>InTI</a:t>
            </a:r>
            <a:r>
              <a:rPr lang="en-US" dirty="0"/>
              <a:t>), respectively. </a:t>
            </a:r>
            <a:r>
              <a:rPr lang="en-US" dirty="0" err="1"/>
              <a:t>ExIPs</a:t>
            </a:r>
            <a:r>
              <a:rPr lang="en-US" dirty="0"/>
              <a:t> can act as effectors, and by their action in the extracellular space they can suppress or circumvent the activation of </a:t>
            </a:r>
            <a:r>
              <a:rPr lang="en-US" dirty="0" err="1"/>
              <a:t>ExTI</a:t>
            </a:r>
            <a:r>
              <a:rPr lang="en-US" dirty="0"/>
              <a:t> (dotted line from the apoplast to the cytoplasm). </a:t>
            </a:r>
            <a:r>
              <a:rPr lang="en-US" dirty="0" err="1"/>
              <a:t>InIPs</a:t>
            </a:r>
            <a:r>
              <a:rPr lang="en-US" dirty="0"/>
              <a:t> can also act as effectors, with the potential to suppress immunity triggered by cell-surface as well as cytoplasmic receptors (dotted lines in the cytoplasm). Picture inspired by </a:t>
            </a:r>
            <a:r>
              <a:rPr lang="en-US" dirty="0" err="1"/>
              <a:t>Dodds</a:t>
            </a:r>
            <a:r>
              <a:rPr lang="en-US" dirty="0"/>
              <a:t> and Rathjen [65]. Abbreviation: TTSS, type three secretion system.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AE05A-6754-4797-AF97-73E6A262AD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03990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Extracellular immunogenic patterns (</a:t>
            </a:r>
            <a:r>
              <a:rPr lang="en-US" dirty="0" err="1"/>
              <a:t>ExIPs</a:t>
            </a:r>
            <a:r>
              <a:rPr lang="en-US" dirty="0"/>
              <a:t>), which accumulate upon attack of the plant by microbes or as a result of cellular damage, are sensed by cell-surface receptors on the plasma membrane (PM). </a:t>
            </a:r>
            <a:r>
              <a:rPr lang="en-US" dirty="0" err="1"/>
              <a:t>ExIPs</a:t>
            </a:r>
            <a:r>
              <a:rPr lang="en-US" dirty="0"/>
              <a:t> are so-called danger signals, which can be either pathogen-derived patterns and effectors or host-derived damage-associated molecular patterns (shown as grey structures outside the cell) and effector-modified host-derived virulence targets (VTs) (brown structure). Intracellular immunogenic patterns (</a:t>
            </a:r>
            <a:r>
              <a:rPr lang="en-US" dirty="0" err="1"/>
              <a:t>InIPs</a:t>
            </a:r>
            <a:r>
              <a:rPr lang="en-US" dirty="0"/>
              <a:t>) are danger signals that are sensed by cytoplasmic receptors, mostly nucleotide-binding leucine-rich repeat receptors (NLRs). </a:t>
            </a:r>
            <a:r>
              <a:rPr lang="en-US" dirty="0" err="1"/>
              <a:t>InIPs</a:t>
            </a:r>
            <a:r>
              <a:rPr lang="en-US" dirty="0"/>
              <a:t> can be pathogen-derived molecules (shown as grey structures inside the cell) or modified VTs (light brown structure). Both </a:t>
            </a:r>
            <a:r>
              <a:rPr lang="en-US" dirty="0" err="1"/>
              <a:t>ExIP</a:t>
            </a:r>
            <a:r>
              <a:rPr lang="en-US" dirty="0"/>
              <a:t> and </a:t>
            </a:r>
            <a:r>
              <a:rPr lang="en-US" dirty="0" err="1"/>
              <a:t>InIP</a:t>
            </a:r>
            <a:r>
              <a:rPr lang="en-US" dirty="0"/>
              <a:t> recognition leads to the activation of host defense responses, referred to as extracellularly and intracellularly triggered immunity (</a:t>
            </a:r>
            <a:r>
              <a:rPr lang="en-US" dirty="0" err="1"/>
              <a:t>ExTI</a:t>
            </a:r>
            <a:r>
              <a:rPr lang="en-US" dirty="0"/>
              <a:t> and </a:t>
            </a:r>
            <a:r>
              <a:rPr lang="en-US" dirty="0" err="1"/>
              <a:t>InTI</a:t>
            </a:r>
            <a:r>
              <a:rPr lang="en-US" dirty="0"/>
              <a:t>), respectively. </a:t>
            </a:r>
            <a:r>
              <a:rPr lang="en-US" dirty="0" err="1"/>
              <a:t>ExIPs</a:t>
            </a:r>
            <a:r>
              <a:rPr lang="en-US" dirty="0"/>
              <a:t> can act as effectors, and by their action in the extracellular space they can suppress or circumvent the activation of </a:t>
            </a:r>
            <a:r>
              <a:rPr lang="en-US" dirty="0" err="1"/>
              <a:t>ExTI</a:t>
            </a:r>
            <a:r>
              <a:rPr lang="en-US" dirty="0"/>
              <a:t> (dotted line from the apoplast to the cytoplasm). </a:t>
            </a:r>
            <a:r>
              <a:rPr lang="en-US" dirty="0" err="1"/>
              <a:t>InIPs</a:t>
            </a:r>
            <a:r>
              <a:rPr lang="en-US" dirty="0"/>
              <a:t> can also act as effectors, with the potential to suppress immunity triggered by cell-surface as well as cytoplasmic receptors (dotted lines in the cytoplasm). Picture inspired by </a:t>
            </a:r>
            <a:r>
              <a:rPr lang="en-US" dirty="0" err="1"/>
              <a:t>Dodds</a:t>
            </a:r>
            <a:r>
              <a:rPr lang="en-US" dirty="0"/>
              <a:t> and Rathjen [65]. Abbreviation: TTSS, type three secretion system.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C8AE05A-6754-4797-AF97-73E6A262AD2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88374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397F0A-2B35-4567-A9A1-8CF7F82610A6}" type="slidenum">
              <a:rPr lang="en-US" smtClean="0"/>
              <a:t>29</a:t>
            </a:fld>
            <a:endParaRPr lang="en-US"/>
          </a:p>
        </p:txBody>
      </p:sp>
    </p:spTree>
    <p:extLst>
      <p:ext uri="{BB962C8B-B14F-4D97-AF65-F5344CB8AC3E}">
        <p14:creationId xmlns:p14="http://schemas.microsoft.com/office/powerpoint/2010/main" val="6807176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397F0A-2B35-4567-A9A1-8CF7F82610A6}" type="slidenum">
              <a:rPr lang="en-US" smtClean="0"/>
              <a:t>30</a:t>
            </a:fld>
            <a:endParaRPr lang="en-US"/>
          </a:p>
        </p:txBody>
      </p:sp>
    </p:spTree>
    <p:extLst>
      <p:ext uri="{BB962C8B-B14F-4D97-AF65-F5344CB8AC3E}">
        <p14:creationId xmlns:p14="http://schemas.microsoft.com/office/powerpoint/2010/main" val="28307328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397F0A-2B35-4567-A9A1-8CF7F82610A6}" type="slidenum">
              <a:rPr lang="en-US" smtClean="0"/>
              <a:t>31</a:t>
            </a:fld>
            <a:endParaRPr lang="en-US"/>
          </a:p>
        </p:txBody>
      </p:sp>
    </p:spTree>
    <p:extLst>
      <p:ext uri="{BB962C8B-B14F-4D97-AF65-F5344CB8AC3E}">
        <p14:creationId xmlns:p14="http://schemas.microsoft.com/office/powerpoint/2010/main" val="3102050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397F0A-2B35-4567-A9A1-8CF7F82610A6}" type="slidenum">
              <a:rPr lang="en-US" smtClean="0"/>
              <a:t>32</a:t>
            </a:fld>
            <a:endParaRPr lang="en-US"/>
          </a:p>
        </p:txBody>
      </p:sp>
    </p:spTree>
    <p:extLst>
      <p:ext uri="{BB962C8B-B14F-4D97-AF65-F5344CB8AC3E}">
        <p14:creationId xmlns:p14="http://schemas.microsoft.com/office/powerpoint/2010/main" val="2938058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E8CBE-7F8A-443B-930F-335D1BDB6E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2B4C5E-F4C7-405A-813B-BF84FC416F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02E550-A8B9-45B9-B229-1111FCE3C4C5}"/>
              </a:ext>
            </a:extLst>
          </p:cNvPr>
          <p:cNvSpPr>
            <a:spLocks noGrp="1"/>
          </p:cNvSpPr>
          <p:nvPr>
            <p:ph type="dt" sz="half" idx="10"/>
          </p:nvPr>
        </p:nvSpPr>
        <p:spPr/>
        <p:txBody>
          <a:bodyPr/>
          <a:lstStyle/>
          <a:p>
            <a:fld id="{8B44FDA9-5E04-4208-9C1E-518FAC72F5E2}" type="datetimeFigureOut">
              <a:rPr lang="en-US" smtClean="0"/>
              <a:t>3/7/2022</a:t>
            </a:fld>
            <a:endParaRPr lang="en-US"/>
          </a:p>
        </p:txBody>
      </p:sp>
      <p:sp>
        <p:nvSpPr>
          <p:cNvPr id="5" name="Footer Placeholder 4">
            <a:extLst>
              <a:ext uri="{FF2B5EF4-FFF2-40B4-BE49-F238E27FC236}">
                <a16:creationId xmlns:a16="http://schemas.microsoft.com/office/drawing/2014/main" id="{656D67C8-B485-4CB7-A5D3-2D0BE05BC7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CCAE8-9DB5-4347-8103-6A8FA22B2072}"/>
              </a:ext>
            </a:extLst>
          </p:cNvPr>
          <p:cNvSpPr>
            <a:spLocks noGrp="1"/>
          </p:cNvSpPr>
          <p:nvPr>
            <p:ph type="sldNum" sz="quarter" idx="12"/>
          </p:nvPr>
        </p:nvSpPr>
        <p:spPr/>
        <p:txBody>
          <a:bodyPr/>
          <a:lstStyle/>
          <a:p>
            <a:fld id="{DD06F510-9604-4985-B8A6-FC866BDAECC5}" type="slidenum">
              <a:rPr lang="en-US" smtClean="0"/>
              <a:t>‹#›</a:t>
            </a:fld>
            <a:endParaRPr lang="en-US"/>
          </a:p>
        </p:txBody>
      </p:sp>
    </p:spTree>
    <p:extLst>
      <p:ext uri="{BB962C8B-B14F-4D97-AF65-F5344CB8AC3E}">
        <p14:creationId xmlns:p14="http://schemas.microsoft.com/office/powerpoint/2010/main" val="1568915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F2364-DD41-4F3A-A831-1E544D46AB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E9A6DB-1643-4DA9-87CE-8AD01F38D1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776F0-F2DD-4056-ABF7-5E9752E2E6DD}"/>
              </a:ext>
            </a:extLst>
          </p:cNvPr>
          <p:cNvSpPr>
            <a:spLocks noGrp="1"/>
          </p:cNvSpPr>
          <p:nvPr>
            <p:ph type="dt" sz="half" idx="10"/>
          </p:nvPr>
        </p:nvSpPr>
        <p:spPr/>
        <p:txBody>
          <a:bodyPr/>
          <a:lstStyle/>
          <a:p>
            <a:fld id="{8B44FDA9-5E04-4208-9C1E-518FAC72F5E2}" type="datetimeFigureOut">
              <a:rPr lang="en-US" smtClean="0"/>
              <a:t>3/7/2022</a:t>
            </a:fld>
            <a:endParaRPr lang="en-US"/>
          </a:p>
        </p:txBody>
      </p:sp>
      <p:sp>
        <p:nvSpPr>
          <p:cNvPr id="5" name="Footer Placeholder 4">
            <a:extLst>
              <a:ext uri="{FF2B5EF4-FFF2-40B4-BE49-F238E27FC236}">
                <a16:creationId xmlns:a16="http://schemas.microsoft.com/office/drawing/2014/main" id="{E0E2885D-E9ED-45C8-B4BC-72EB2B6440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D32405-29C2-4A39-B8D6-8B5613E2C1D5}"/>
              </a:ext>
            </a:extLst>
          </p:cNvPr>
          <p:cNvSpPr>
            <a:spLocks noGrp="1"/>
          </p:cNvSpPr>
          <p:nvPr>
            <p:ph type="sldNum" sz="quarter" idx="12"/>
          </p:nvPr>
        </p:nvSpPr>
        <p:spPr/>
        <p:txBody>
          <a:bodyPr/>
          <a:lstStyle/>
          <a:p>
            <a:fld id="{DD06F510-9604-4985-B8A6-FC866BDAECC5}" type="slidenum">
              <a:rPr lang="en-US" smtClean="0"/>
              <a:t>‹#›</a:t>
            </a:fld>
            <a:endParaRPr lang="en-US"/>
          </a:p>
        </p:txBody>
      </p:sp>
    </p:spTree>
    <p:extLst>
      <p:ext uri="{BB962C8B-B14F-4D97-AF65-F5344CB8AC3E}">
        <p14:creationId xmlns:p14="http://schemas.microsoft.com/office/powerpoint/2010/main" val="121311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5A5A9D-EA4E-4802-A7F4-BDF35EF94B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1F1B18-FB58-4F9E-BBBE-A424B024C22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7CDCA7-1B04-4CF3-8C8C-7FA986BA4BB0}"/>
              </a:ext>
            </a:extLst>
          </p:cNvPr>
          <p:cNvSpPr>
            <a:spLocks noGrp="1"/>
          </p:cNvSpPr>
          <p:nvPr>
            <p:ph type="dt" sz="half" idx="10"/>
          </p:nvPr>
        </p:nvSpPr>
        <p:spPr/>
        <p:txBody>
          <a:bodyPr/>
          <a:lstStyle/>
          <a:p>
            <a:fld id="{8B44FDA9-5E04-4208-9C1E-518FAC72F5E2}" type="datetimeFigureOut">
              <a:rPr lang="en-US" smtClean="0"/>
              <a:t>3/7/2022</a:t>
            </a:fld>
            <a:endParaRPr lang="en-US"/>
          </a:p>
        </p:txBody>
      </p:sp>
      <p:sp>
        <p:nvSpPr>
          <p:cNvPr id="5" name="Footer Placeholder 4">
            <a:extLst>
              <a:ext uri="{FF2B5EF4-FFF2-40B4-BE49-F238E27FC236}">
                <a16:creationId xmlns:a16="http://schemas.microsoft.com/office/drawing/2014/main" id="{0911B4A8-1FDB-49F2-ACC3-115242709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DCD494-F04A-43AE-AFCE-3B3B45710BE8}"/>
              </a:ext>
            </a:extLst>
          </p:cNvPr>
          <p:cNvSpPr>
            <a:spLocks noGrp="1"/>
          </p:cNvSpPr>
          <p:nvPr>
            <p:ph type="sldNum" sz="quarter" idx="12"/>
          </p:nvPr>
        </p:nvSpPr>
        <p:spPr/>
        <p:txBody>
          <a:bodyPr/>
          <a:lstStyle/>
          <a:p>
            <a:fld id="{DD06F510-9604-4985-B8A6-FC866BDAECC5}" type="slidenum">
              <a:rPr lang="en-US" smtClean="0"/>
              <a:t>‹#›</a:t>
            </a:fld>
            <a:endParaRPr lang="en-US"/>
          </a:p>
        </p:txBody>
      </p:sp>
    </p:spTree>
    <p:extLst>
      <p:ext uri="{BB962C8B-B14F-4D97-AF65-F5344CB8AC3E}">
        <p14:creationId xmlns:p14="http://schemas.microsoft.com/office/powerpoint/2010/main" val="3673193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4AA26-047A-4E0A-8320-C021E77E8D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FE92E8-C9A7-4CCC-AC5C-884CADBEF83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517644-85D9-4940-84E9-A7739E73D3E1}"/>
              </a:ext>
            </a:extLst>
          </p:cNvPr>
          <p:cNvSpPr>
            <a:spLocks noGrp="1"/>
          </p:cNvSpPr>
          <p:nvPr>
            <p:ph type="dt" sz="half" idx="10"/>
          </p:nvPr>
        </p:nvSpPr>
        <p:spPr/>
        <p:txBody>
          <a:bodyPr/>
          <a:lstStyle/>
          <a:p>
            <a:fld id="{8B44FDA9-5E04-4208-9C1E-518FAC72F5E2}" type="datetimeFigureOut">
              <a:rPr lang="en-US" smtClean="0"/>
              <a:t>3/7/2022</a:t>
            </a:fld>
            <a:endParaRPr lang="en-US"/>
          </a:p>
        </p:txBody>
      </p:sp>
      <p:sp>
        <p:nvSpPr>
          <p:cNvPr id="5" name="Footer Placeholder 4">
            <a:extLst>
              <a:ext uri="{FF2B5EF4-FFF2-40B4-BE49-F238E27FC236}">
                <a16:creationId xmlns:a16="http://schemas.microsoft.com/office/drawing/2014/main" id="{317036D1-76E8-4356-86D2-B4DEFCE568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AB8C33-7E64-44BB-9ADA-4FB3A7A238D2}"/>
              </a:ext>
            </a:extLst>
          </p:cNvPr>
          <p:cNvSpPr>
            <a:spLocks noGrp="1"/>
          </p:cNvSpPr>
          <p:nvPr>
            <p:ph type="sldNum" sz="quarter" idx="12"/>
          </p:nvPr>
        </p:nvSpPr>
        <p:spPr/>
        <p:txBody>
          <a:bodyPr/>
          <a:lstStyle/>
          <a:p>
            <a:fld id="{DD06F510-9604-4985-B8A6-FC866BDAECC5}" type="slidenum">
              <a:rPr lang="en-US" smtClean="0"/>
              <a:t>‹#›</a:t>
            </a:fld>
            <a:endParaRPr lang="en-US"/>
          </a:p>
        </p:txBody>
      </p:sp>
    </p:spTree>
    <p:extLst>
      <p:ext uri="{BB962C8B-B14F-4D97-AF65-F5344CB8AC3E}">
        <p14:creationId xmlns:p14="http://schemas.microsoft.com/office/powerpoint/2010/main" val="4093623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961A9-2A25-41DF-9BDD-54FF7CA799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B5D0A2-4351-49DC-A375-6F333F1543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C58DBFD-F0DE-4EAD-90C2-0B0CDBABD578}"/>
              </a:ext>
            </a:extLst>
          </p:cNvPr>
          <p:cNvSpPr>
            <a:spLocks noGrp="1"/>
          </p:cNvSpPr>
          <p:nvPr>
            <p:ph type="dt" sz="half" idx="10"/>
          </p:nvPr>
        </p:nvSpPr>
        <p:spPr/>
        <p:txBody>
          <a:bodyPr/>
          <a:lstStyle/>
          <a:p>
            <a:fld id="{8B44FDA9-5E04-4208-9C1E-518FAC72F5E2}" type="datetimeFigureOut">
              <a:rPr lang="en-US" smtClean="0"/>
              <a:t>3/7/2022</a:t>
            </a:fld>
            <a:endParaRPr lang="en-US"/>
          </a:p>
        </p:txBody>
      </p:sp>
      <p:sp>
        <p:nvSpPr>
          <p:cNvPr id="5" name="Footer Placeholder 4">
            <a:extLst>
              <a:ext uri="{FF2B5EF4-FFF2-40B4-BE49-F238E27FC236}">
                <a16:creationId xmlns:a16="http://schemas.microsoft.com/office/drawing/2014/main" id="{122D8544-018C-41D4-9C82-35336A2F2E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D3EB1-CD4B-427E-874E-1270AECC3D74}"/>
              </a:ext>
            </a:extLst>
          </p:cNvPr>
          <p:cNvSpPr>
            <a:spLocks noGrp="1"/>
          </p:cNvSpPr>
          <p:nvPr>
            <p:ph type="sldNum" sz="quarter" idx="12"/>
          </p:nvPr>
        </p:nvSpPr>
        <p:spPr/>
        <p:txBody>
          <a:bodyPr/>
          <a:lstStyle/>
          <a:p>
            <a:fld id="{DD06F510-9604-4985-B8A6-FC866BDAECC5}" type="slidenum">
              <a:rPr lang="en-US" smtClean="0"/>
              <a:t>‹#›</a:t>
            </a:fld>
            <a:endParaRPr lang="en-US"/>
          </a:p>
        </p:txBody>
      </p:sp>
    </p:spTree>
    <p:extLst>
      <p:ext uri="{BB962C8B-B14F-4D97-AF65-F5344CB8AC3E}">
        <p14:creationId xmlns:p14="http://schemas.microsoft.com/office/powerpoint/2010/main" val="800724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B3466-2553-460E-8C83-83F3046DEA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B71F37-8D30-4187-B3C7-FB2DB9D6A4D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E93A4-D33C-428B-B6A2-67EAC427AD4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B83F86-0630-4859-976F-C11E2B925359}"/>
              </a:ext>
            </a:extLst>
          </p:cNvPr>
          <p:cNvSpPr>
            <a:spLocks noGrp="1"/>
          </p:cNvSpPr>
          <p:nvPr>
            <p:ph type="dt" sz="half" idx="10"/>
          </p:nvPr>
        </p:nvSpPr>
        <p:spPr/>
        <p:txBody>
          <a:bodyPr/>
          <a:lstStyle/>
          <a:p>
            <a:fld id="{8B44FDA9-5E04-4208-9C1E-518FAC72F5E2}" type="datetimeFigureOut">
              <a:rPr lang="en-US" smtClean="0"/>
              <a:t>3/7/2022</a:t>
            </a:fld>
            <a:endParaRPr lang="en-US"/>
          </a:p>
        </p:txBody>
      </p:sp>
      <p:sp>
        <p:nvSpPr>
          <p:cNvPr id="6" name="Footer Placeholder 5">
            <a:extLst>
              <a:ext uri="{FF2B5EF4-FFF2-40B4-BE49-F238E27FC236}">
                <a16:creationId xmlns:a16="http://schemas.microsoft.com/office/drawing/2014/main" id="{709F984C-1170-44D6-8A9A-50B0DDE861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3E86-236E-4FB7-B447-58DF7BF68507}"/>
              </a:ext>
            </a:extLst>
          </p:cNvPr>
          <p:cNvSpPr>
            <a:spLocks noGrp="1"/>
          </p:cNvSpPr>
          <p:nvPr>
            <p:ph type="sldNum" sz="quarter" idx="12"/>
          </p:nvPr>
        </p:nvSpPr>
        <p:spPr/>
        <p:txBody>
          <a:bodyPr/>
          <a:lstStyle/>
          <a:p>
            <a:fld id="{DD06F510-9604-4985-B8A6-FC866BDAECC5}" type="slidenum">
              <a:rPr lang="en-US" smtClean="0"/>
              <a:t>‹#›</a:t>
            </a:fld>
            <a:endParaRPr lang="en-US"/>
          </a:p>
        </p:txBody>
      </p:sp>
    </p:spTree>
    <p:extLst>
      <p:ext uri="{BB962C8B-B14F-4D97-AF65-F5344CB8AC3E}">
        <p14:creationId xmlns:p14="http://schemas.microsoft.com/office/powerpoint/2010/main" val="2464281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23B8-72E9-494F-9615-1A78F5D141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309468-528C-49CC-A758-9EC2EA791C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A24F3B-A9A6-45EC-9ED5-46C90592F35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3D97C5-2F62-42B6-BC63-AB40644DCB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B05DA9F-F920-4CE6-B74B-F044D12C688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77B46C-9754-470A-8282-9E30DE8725F1}"/>
              </a:ext>
            </a:extLst>
          </p:cNvPr>
          <p:cNvSpPr>
            <a:spLocks noGrp="1"/>
          </p:cNvSpPr>
          <p:nvPr>
            <p:ph type="dt" sz="half" idx="10"/>
          </p:nvPr>
        </p:nvSpPr>
        <p:spPr/>
        <p:txBody>
          <a:bodyPr/>
          <a:lstStyle/>
          <a:p>
            <a:fld id="{8B44FDA9-5E04-4208-9C1E-518FAC72F5E2}" type="datetimeFigureOut">
              <a:rPr lang="en-US" smtClean="0"/>
              <a:t>3/7/2022</a:t>
            </a:fld>
            <a:endParaRPr lang="en-US"/>
          </a:p>
        </p:txBody>
      </p:sp>
      <p:sp>
        <p:nvSpPr>
          <p:cNvPr id="8" name="Footer Placeholder 7">
            <a:extLst>
              <a:ext uri="{FF2B5EF4-FFF2-40B4-BE49-F238E27FC236}">
                <a16:creationId xmlns:a16="http://schemas.microsoft.com/office/drawing/2014/main" id="{C05C32B9-D7B2-401A-8255-E7532B54BE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73E8FC-543A-451D-96BE-6E3EB45EADCA}"/>
              </a:ext>
            </a:extLst>
          </p:cNvPr>
          <p:cNvSpPr>
            <a:spLocks noGrp="1"/>
          </p:cNvSpPr>
          <p:nvPr>
            <p:ph type="sldNum" sz="quarter" idx="12"/>
          </p:nvPr>
        </p:nvSpPr>
        <p:spPr/>
        <p:txBody>
          <a:bodyPr/>
          <a:lstStyle/>
          <a:p>
            <a:fld id="{DD06F510-9604-4985-B8A6-FC866BDAECC5}" type="slidenum">
              <a:rPr lang="en-US" smtClean="0"/>
              <a:t>‹#›</a:t>
            </a:fld>
            <a:endParaRPr lang="en-US"/>
          </a:p>
        </p:txBody>
      </p:sp>
    </p:spTree>
    <p:extLst>
      <p:ext uri="{BB962C8B-B14F-4D97-AF65-F5344CB8AC3E}">
        <p14:creationId xmlns:p14="http://schemas.microsoft.com/office/powerpoint/2010/main" val="196026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0C237-BC3E-43E8-A966-FABE6BF568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ACABFF-676E-4135-8FC8-084C3D95EDA0}"/>
              </a:ext>
            </a:extLst>
          </p:cNvPr>
          <p:cNvSpPr>
            <a:spLocks noGrp="1"/>
          </p:cNvSpPr>
          <p:nvPr>
            <p:ph type="dt" sz="half" idx="10"/>
          </p:nvPr>
        </p:nvSpPr>
        <p:spPr/>
        <p:txBody>
          <a:bodyPr/>
          <a:lstStyle/>
          <a:p>
            <a:fld id="{8B44FDA9-5E04-4208-9C1E-518FAC72F5E2}" type="datetimeFigureOut">
              <a:rPr lang="en-US" smtClean="0"/>
              <a:t>3/7/2022</a:t>
            </a:fld>
            <a:endParaRPr lang="en-US"/>
          </a:p>
        </p:txBody>
      </p:sp>
      <p:sp>
        <p:nvSpPr>
          <p:cNvPr id="4" name="Footer Placeholder 3">
            <a:extLst>
              <a:ext uri="{FF2B5EF4-FFF2-40B4-BE49-F238E27FC236}">
                <a16:creationId xmlns:a16="http://schemas.microsoft.com/office/drawing/2014/main" id="{07E38C3C-043A-4824-97C9-5CC7A6F7E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68195E-98B0-4C84-868A-B6A29738BD1E}"/>
              </a:ext>
            </a:extLst>
          </p:cNvPr>
          <p:cNvSpPr>
            <a:spLocks noGrp="1"/>
          </p:cNvSpPr>
          <p:nvPr>
            <p:ph type="sldNum" sz="quarter" idx="12"/>
          </p:nvPr>
        </p:nvSpPr>
        <p:spPr/>
        <p:txBody>
          <a:bodyPr/>
          <a:lstStyle/>
          <a:p>
            <a:fld id="{DD06F510-9604-4985-B8A6-FC866BDAECC5}" type="slidenum">
              <a:rPr lang="en-US" smtClean="0"/>
              <a:t>‹#›</a:t>
            </a:fld>
            <a:endParaRPr lang="en-US"/>
          </a:p>
        </p:txBody>
      </p:sp>
    </p:spTree>
    <p:extLst>
      <p:ext uri="{BB962C8B-B14F-4D97-AF65-F5344CB8AC3E}">
        <p14:creationId xmlns:p14="http://schemas.microsoft.com/office/powerpoint/2010/main" val="3882398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D9E06F-3A84-4501-A3B7-FD899D6510C1}"/>
              </a:ext>
            </a:extLst>
          </p:cNvPr>
          <p:cNvSpPr>
            <a:spLocks noGrp="1"/>
          </p:cNvSpPr>
          <p:nvPr>
            <p:ph type="dt" sz="half" idx="10"/>
          </p:nvPr>
        </p:nvSpPr>
        <p:spPr/>
        <p:txBody>
          <a:bodyPr/>
          <a:lstStyle/>
          <a:p>
            <a:fld id="{8B44FDA9-5E04-4208-9C1E-518FAC72F5E2}" type="datetimeFigureOut">
              <a:rPr lang="en-US" smtClean="0"/>
              <a:t>3/7/2022</a:t>
            </a:fld>
            <a:endParaRPr lang="en-US"/>
          </a:p>
        </p:txBody>
      </p:sp>
      <p:sp>
        <p:nvSpPr>
          <p:cNvPr id="3" name="Footer Placeholder 2">
            <a:extLst>
              <a:ext uri="{FF2B5EF4-FFF2-40B4-BE49-F238E27FC236}">
                <a16:creationId xmlns:a16="http://schemas.microsoft.com/office/drawing/2014/main" id="{CDCFA2CB-8922-41DE-9A7B-8C367AF6A1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F1DA49-08A5-422E-A05A-4E4D70A223F9}"/>
              </a:ext>
            </a:extLst>
          </p:cNvPr>
          <p:cNvSpPr>
            <a:spLocks noGrp="1"/>
          </p:cNvSpPr>
          <p:nvPr>
            <p:ph type="sldNum" sz="quarter" idx="12"/>
          </p:nvPr>
        </p:nvSpPr>
        <p:spPr/>
        <p:txBody>
          <a:bodyPr/>
          <a:lstStyle/>
          <a:p>
            <a:fld id="{DD06F510-9604-4985-B8A6-FC866BDAECC5}" type="slidenum">
              <a:rPr lang="en-US" smtClean="0"/>
              <a:t>‹#›</a:t>
            </a:fld>
            <a:endParaRPr lang="en-US"/>
          </a:p>
        </p:txBody>
      </p:sp>
    </p:spTree>
    <p:extLst>
      <p:ext uri="{BB962C8B-B14F-4D97-AF65-F5344CB8AC3E}">
        <p14:creationId xmlns:p14="http://schemas.microsoft.com/office/powerpoint/2010/main" val="73267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3CE2-130E-454A-B5B7-B97586E32D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B305BA-B5F3-4DB0-822F-92B3AF9CD1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314C25-9A3C-4734-B5BC-1BF8633ED0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B2C530-98A5-4DD6-BEB8-6D53F1B7E8BF}"/>
              </a:ext>
            </a:extLst>
          </p:cNvPr>
          <p:cNvSpPr>
            <a:spLocks noGrp="1"/>
          </p:cNvSpPr>
          <p:nvPr>
            <p:ph type="dt" sz="half" idx="10"/>
          </p:nvPr>
        </p:nvSpPr>
        <p:spPr/>
        <p:txBody>
          <a:bodyPr/>
          <a:lstStyle/>
          <a:p>
            <a:fld id="{8B44FDA9-5E04-4208-9C1E-518FAC72F5E2}" type="datetimeFigureOut">
              <a:rPr lang="en-US" smtClean="0"/>
              <a:t>3/7/2022</a:t>
            </a:fld>
            <a:endParaRPr lang="en-US"/>
          </a:p>
        </p:txBody>
      </p:sp>
      <p:sp>
        <p:nvSpPr>
          <p:cNvPr id="6" name="Footer Placeholder 5">
            <a:extLst>
              <a:ext uri="{FF2B5EF4-FFF2-40B4-BE49-F238E27FC236}">
                <a16:creationId xmlns:a16="http://schemas.microsoft.com/office/drawing/2014/main" id="{1F0E62C2-56FD-4892-84B3-0003CAAB4D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384CFB-4F05-424A-93CD-B3CB4A6738FF}"/>
              </a:ext>
            </a:extLst>
          </p:cNvPr>
          <p:cNvSpPr>
            <a:spLocks noGrp="1"/>
          </p:cNvSpPr>
          <p:nvPr>
            <p:ph type="sldNum" sz="quarter" idx="12"/>
          </p:nvPr>
        </p:nvSpPr>
        <p:spPr/>
        <p:txBody>
          <a:bodyPr/>
          <a:lstStyle/>
          <a:p>
            <a:fld id="{DD06F510-9604-4985-B8A6-FC866BDAECC5}" type="slidenum">
              <a:rPr lang="en-US" smtClean="0"/>
              <a:t>‹#›</a:t>
            </a:fld>
            <a:endParaRPr lang="en-US"/>
          </a:p>
        </p:txBody>
      </p:sp>
    </p:spTree>
    <p:extLst>
      <p:ext uri="{BB962C8B-B14F-4D97-AF65-F5344CB8AC3E}">
        <p14:creationId xmlns:p14="http://schemas.microsoft.com/office/powerpoint/2010/main" val="4210263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8DF6C-2AAE-4CD7-93DE-68576351F7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B71F29-9FCB-4846-9C66-5838DAAFC3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4F03A8-BD94-4CD2-A7E3-8AD379F479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EFCD699-D5B9-40BF-9E98-6BB0EC445623}"/>
              </a:ext>
            </a:extLst>
          </p:cNvPr>
          <p:cNvSpPr>
            <a:spLocks noGrp="1"/>
          </p:cNvSpPr>
          <p:nvPr>
            <p:ph type="dt" sz="half" idx="10"/>
          </p:nvPr>
        </p:nvSpPr>
        <p:spPr/>
        <p:txBody>
          <a:bodyPr/>
          <a:lstStyle/>
          <a:p>
            <a:fld id="{8B44FDA9-5E04-4208-9C1E-518FAC72F5E2}" type="datetimeFigureOut">
              <a:rPr lang="en-US" smtClean="0"/>
              <a:t>3/7/2022</a:t>
            </a:fld>
            <a:endParaRPr lang="en-US"/>
          </a:p>
        </p:txBody>
      </p:sp>
      <p:sp>
        <p:nvSpPr>
          <p:cNvPr id="6" name="Footer Placeholder 5">
            <a:extLst>
              <a:ext uri="{FF2B5EF4-FFF2-40B4-BE49-F238E27FC236}">
                <a16:creationId xmlns:a16="http://schemas.microsoft.com/office/drawing/2014/main" id="{DA1F9F20-93F6-4BCB-B0D3-66B26E5D4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8EE457-C549-42F1-8C7F-F3B97CBDD26C}"/>
              </a:ext>
            </a:extLst>
          </p:cNvPr>
          <p:cNvSpPr>
            <a:spLocks noGrp="1"/>
          </p:cNvSpPr>
          <p:nvPr>
            <p:ph type="sldNum" sz="quarter" idx="12"/>
          </p:nvPr>
        </p:nvSpPr>
        <p:spPr/>
        <p:txBody>
          <a:bodyPr/>
          <a:lstStyle/>
          <a:p>
            <a:fld id="{DD06F510-9604-4985-B8A6-FC866BDAECC5}" type="slidenum">
              <a:rPr lang="en-US" smtClean="0"/>
              <a:t>‹#›</a:t>
            </a:fld>
            <a:endParaRPr lang="en-US"/>
          </a:p>
        </p:txBody>
      </p:sp>
    </p:spTree>
    <p:extLst>
      <p:ext uri="{BB962C8B-B14F-4D97-AF65-F5344CB8AC3E}">
        <p14:creationId xmlns:p14="http://schemas.microsoft.com/office/powerpoint/2010/main" val="1066356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11C8F2-6D41-41CE-A918-8834774E43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6C1A23-48D1-447E-B693-134CABC640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11ED7E-660B-4649-A2B0-F6FB0309FA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44FDA9-5E04-4208-9C1E-518FAC72F5E2}" type="datetimeFigureOut">
              <a:rPr lang="en-US" smtClean="0"/>
              <a:t>3/7/2022</a:t>
            </a:fld>
            <a:endParaRPr lang="en-US"/>
          </a:p>
        </p:txBody>
      </p:sp>
      <p:sp>
        <p:nvSpPr>
          <p:cNvPr id="5" name="Footer Placeholder 4">
            <a:extLst>
              <a:ext uri="{FF2B5EF4-FFF2-40B4-BE49-F238E27FC236}">
                <a16:creationId xmlns:a16="http://schemas.microsoft.com/office/drawing/2014/main" id="{5D51FDED-F3D2-44D1-8C6D-667C538ED5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A2EE36-4572-43C0-9415-CFC62F478E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06F510-9604-4985-B8A6-FC866BDAECC5}" type="slidenum">
              <a:rPr lang="en-US" smtClean="0"/>
              <a:t>‹#›</a:t>
            </a:fld>
            <a:endParaRPr lang="en-US"/>
          </a:p>
        </p:txBody>
      </p:sp>
    </p:spTree>
    <p:extLst>
      <p:ext uri="{BB962C8B-B14F-4D97-AF65-F5344CB8AC3E}">
        <p14:creationId xmlns:p14="http://schemas.microsoft.com/office/powerpoint/2010/main" val="6219520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customXml" Target="../ink/ink4.xml"/></Relationships>
</file>

<file path=ppt/slides/_rels/slide14.xml.rels><?xml version="1.0" encoding="UTF-8" standalone="yes"?>
<Relationships xmlns="http://schemas.openxmlformats.org/package/2006/relationships"><Relationship Id="rId8" Type="http://schemas.openxmlformats.org/officeDocument/2006/relationships/customXml" Target="../ink/ink7.xml"/><Relationship Id="rId3" Type="http://schemas.microsoft.com/office/2007/relationships/hdphoto" Target="../media/hdphoto2.wdp"/><Relationship Id="rId7"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customXml" Target="../ink/ink6.xml"/><Relationship Id="rId5" Type="http://schemas.openxmlformats.org/officeDocument/2006/relationships/image" Target="../media/image6.png"/><Relationship Id="rId4" Type="http://schemas.openxmlformats.org/officeDocument/2006/relationships/customXml" Target="../ink/ink5.xml"/><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jpe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customXml" Target="../ink/ink8.xml"/><Relationship Id="rId4" Type="http://schemas.openxmlformats.org/officeDocument/2006/relationships/image" Target="../media/image9.jpeg"/></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3.jpeg"/><Relationship Id="rId5" Type="http://schemas.microsoft.com/office/2007/relationships/hdphoto" Target="../media/hdphoto4.wdp"/><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14.png"/><Relationship Id="rId1" Type="http://schemas.openxmlformats.org/officeDocument/2006/relationships/slideLayout" Target="../slideLayouts/slideLayout7.xml"/><Relationship Id="rId5" Type="http://schemas.microsoft.com/office/2007/relationships/hdphoto" Target="../media/hdphoto6.wdp"/><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7.png"/><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18.pn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8" Type="http://schemas.openxmlformats.org/officeDocument/2006/relationships/image" Target="../media/image20.png"/><Relationship Id="rId3" Type="http://schemas.microsoft.com/office/2007/relationships/hdphoto" Target="../media/hdphoto8.wdp"/><Relationship Id="rId7" Type="http://schemas.openxmlformats.org/officeDocument/2006/relationships/image" Target="../media/image1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customXml" Target="../ink/ink10.xml"/><Relationship Id="rId5" Type="http://schemas.openxmlformats.org/officeDocument/2006/relationships/image" Target="../media/image260.png"/><Relationship Id="rId4" Type="http://schemas.openxmlformats.org/officeDocument/2006/relationships/customXml" Target="../ink/ink9.xml"/><Relationship Id="rId9" Type="http://schemas.openxmlformats.org/officeDocument/2006/relationships/image" Target="../media/image21.jpeg"/></Relationships>
</file>

<file path=ppt/slides/_rels/slide22.xml.rels><?xml version="1.0" encoding="UTF-8" standalone="yes"?>
<Relationships xmlns="http://schemas.openxmlformats.org/package/2006/relationships"><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customXml" Target="../ink/ink11.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customXml" Target="../ink/ink13.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png"/><Relationship Id="rId4" Type="http://schemas.openxmlformats.org/officeDocument/2006/relationships/customXml" Target="../ink/ink1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2.png"/><Relationship Id="rId7" Type="http://schemas.openxmlformats.org/officeDocument/2006/relationships/image" Target="../media/image24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230.png"/><Relationship Id="rId4" Type="http://schemas.openxmlformats.org/officeDocument/2006/relationships/customXml" Target="../ink/ink1.xml"/><Relationship Id="rId9" Type="http://schemas.openxmlformats.org/officeDocument/2006/relationships/image" Target="../media/image25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5CED53-63F9-401F-9A7A-A428524AB0AD}"/>
              </a:ext>
            </a:extLst>
          </p:cNvPr>
          <p:cNvSpPr>
            <a:spLocks noGrp="1"/>
          </p:cNvSpPr>
          <p:nvPr>
            <p:ph type="title"/>
          </p:nvPr>
        </p:nvSpPr>
        <p:spPr/>
        <p:txBody>
          <a:bodyPr/>
          <a:lstStyle/>
          <a:p>
            <a:r>
              <a:rPr lang="en-US" dirty="0"/>
              <a:t>Need to update</a:t>
            </a:r>
          </a:p>
        </p:txBody>
      </p:sp>
      <p:sp>
        <p:nvSpPr>
          <p:cNvPr id="3" name="Content Placeholder 2">
            <a:extLst>
              <a:ext uri="{FF2B5EF4-FFF2-40B4-BE49-F238E27FC236}">
                <a16:creationId xmlns:a16="http://schemas.microsoft.com/office/drawing/2014/main" id="{BFEC7A52-0194-4D72-B3C4-861A5F6E624D}"/>
              </a:ext>
            </a:extLst>
          </p:cNvPr>
          <p:cNvSpPr>
            <a:spLocks noGrp="1"/>
          </p:cNvSpPr>
          <p:nvPr>
            <p:ph idx="1"/>
          </p:nvPr>
        </p:nvSpPr>
        <p:spPr/>
        <p:txBody>
          <a:bodyPr/>
          <a:lstStyle/>
          <a:p>
            <a:r>
              <a:rPr lang="en-US" dirty="0"/>
              <a:t>Add more content on plant </a:t>
            </a:r>
          </a:p>
        </p:txBody>
      </p:sp>
    </p:spTree>
    <p:extLst>
      <p:ext uri="{BB962C8B-B14F-4D97-AF65-F5344CB8AC3E}">
        <p14:creationId xmlns:p14="http://schemas.microsoft.com/office/powerpoint/2010/main" val="32797294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F600D-C338-46CE-99BA-79AFFDB83032}"/>
              </a:ext>
            </a:extLst>
          </p:cNvPr>
          <p:cNvSpPr>
            <a:spLocks noGrp="1"/>
          </p:cNvSpPr>
          <p:nvPr>
            <p:ph type="title"/>
          </p:nvPr>
        </p:nvSpPr>
        <p:spPr>
          <a:xfrm>
            <a:off x="256309" y="171161"/>
            <a:ext cx="11935691" cy="697057"/>
          </a:xfrm>
        </p:spPr>
        <p:txBody>
          <a:bodyPr>
            <a:noAutofit/>
          </a:bodyPr>
          <a:lstStyle/>
          <a:p>
            <a:r>
              <a:rPr lang="en-US" sz="3600" dirty="0"/>
              <a:t>Questions to guide understanding of plant pathogens</a:t>
            </a:r>
          </a:p>
        </p:txBody>
      </p:sp>
      <p:sp>
        <p:nvSpPr>
          <p:cNvPr id="3" name="Content Placeholder 2">
            <a:extLst>
              <a:ext uri="{FF2B5EF4-FFF2-40B4-BE49-F238E27FC236}">
                <a16:creationId xmlns:a16="http://schemas.microsoft.com/office/drawing/2014/main" id="{7C48FA9A-0BBB-4506-A845-316CA01A85C8}"/>
              </a:ext>
            </a:extLst>
          </p:cNvPr>
          <p:cNvSpPr>
            <a:spLocks noGrp="1"/>
          </p:cNvSpPr>
          <p:nvPr>
            <p:ph idx="1"/>
          </p:nvPr>
        </p:nvSpPr>
        <p:spPr>
          <a:xfrm>
            <a:off x="480290" y="1062182"/>
            <a:ext cx="11453091" cy="5430693"/>
          </a:xfrm>
        </p:spPr>
        <p:txBody>
          <a:bodyPr>
            <a:normAutofit/>
          </a:bodyPr>
          <a:lstStyle/>
          <a:p>
            <a:pPr marL="514350" indent="-514350">
              <a:buAutoNum type="arabicPeriod" startAt="4"/>
            </a:pPr>
            <a:r>
              <a:rPr lang="en-US" dirty="0">
                <a:solidFill>
                  <a:srgbClr val="7030A0"/>
                </a:solidFill>
              </a:rPr>
              <a:t>Does the pathogen </a:t>
            </a:r>
            <a:r>
              <a:rPr lang="en-US" b="1" dirty="0">
                <a:solidFill>
                  <a:srgbClr val="7030A0"/>
                </a:solidFill>
              </a:rPr>
              <a:t>move</a:t>
            </a:r>
            <a:r>
              <a:rPr lang="en-US" dirty="0">
                <a:solidFill>
                  <a:srgbClr val="7030A0"/>
                </a:solidFill>
              </a:rPr>
              <a:t> within the plant? If so, how?</a:t>
            </a:r>
          </a:p>
          <a:p>
            <a:pPr marL="514350" indent="-514350">
              <a:buAutoNum type="arabicPeriod" startAt="4"/>
            </a:pPr>
            <a:r>
              <a:rPr lang="en-US" dirty="0">
                <a:solidFill>
                  <a:srgbClr val="7030A0"/>
                </a:solidFill>
              </a:rPr>
              <a:t>How does the pathogen </a:t>
            </a:r>
            <a:r>
              <a:rPr lang="en-US" b="1" dirty="0">
                <a:solidFill>
                  <a:srgbClr val="7030A0"/>
                </a:solidFill>
              </a:rPr>
              <a:t>acquire nutrients</a:t>
            </a:r>
            <a:r>
              <a:rPr lang="en-US" dirty="0">
                <a:solidFill>
                  <a:srgbClr val="7030A0"/>
                </a:solidFill>
              </a:rPr>
              <a:t>?</a:t>
            </a:r>
          </a:p>
          <a:p>
            <a:pPr marL="514350" indent="-514350">
              <a:buAutoNum type="arabicPeriod" startAt="4"/>
            </a:pPr>
            <a:r>
              <a:rPr lang="en-US" dirty="0">
                <a:solidFill>
                  <a:srgbClr val="7030A0"/>
                </a:solidFill>
              </a:rPr>
              <a:t>How does the pathogen </a:t>
            </a:r>
            <a:r>
              <a:rPr lang="en-US" b="1" dirty="0">
                <a:solidFill>
                  <a:srgbClr val="7030A0"/>
                </a:solidFill>
              </a:rPr>
              <a:t>evade / resist / manipulate host immunity</a:t>
            </a:r>
            <a:r>
              <a:rPr lang="en-US" dirty="0">
                <a:solidFill>
                  <a:srgbClr val="7030A0"/>
                </a:solidFill>
              </a:rPr>
              <a:t>? </a:t>
            </a:r>
          </a:p>
        </p:txBody>
      </p:sp>
    </p:spTree>
    <p:extLst>
      <p:ext uri="{BB962C8B-B14F-4D97-AF65-F5344CB8AC3E}">
        <p14:creationId xmlns:p14="http://schemas.microsoft.com/office/powerpoint/2010/main" val="218144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F600D-C338-46CE-99BA-79AFFDB83032}"/>
              </a:ext>
            </a:extLst>
          </p:cNvPr>
          <p:cNvSpPr>
            <a:spLocks noGrp="1"/>
          </p:cNvSpPr>
          <p:nvPr>
            <p:ph type="title"/>
          </p:nvPr>
        </p:nvSpPr>
        <p:spPr>
          <a:xfrm>
            <a:off x="256309" y="171161"/>
            <a:ext cx="11935691" cy="697057"/>
          </a:xfrm>
        </p:spPr>
        <p:txBody>
          <a:bodyPr>
            <a:noAutofit/>
          </a:bodyPr>
          <a:lstStyle/>
          <a:p>
            <a:r>
              <a:rPr lang="en-US" sz="3600" dirty="0"/>
              <a:t>Questions to guide understanding of plant pathogens</a:t>
            </a:r>
          </a:p>
        </p:txBody>
      </p:sp>
      <p:sp>
        <p:nvSpPr>
          <p:cNvPr id="3" name="Content Placeholder 2">
            <a:extLst>
              <a:ext uri="{FF2B5EF4-FFF2-40B4-BE49-F238E27FC236}">
                <a16:creationId xmlns:a16="http://schemas.microsoft.com/office/drawing/2014/main" id="{7C48FA9A-0BBB-4506-A845-316CA01A85C8}"/>
              </a:ext>
            </a:extLst>
          </p:cNvPr>
          <p:cNvSpPr>
            <a:spLocks noGrp="1"/>
          </p:cNvSpPr>
          <p:nvPr>
            <p:ph idx="1"/>
          </p:nvPr>
        </p:nvSpPr>
        <p:spPr>
          <a:xfrm>
            <a:off x="480290" y="1062182"/>
            <a:ext cx="11453091" cy="5430693"/>
          </a:xfrm>
        </p:spPr>
        <p:txBody>
          <a:bodyPr>
            <a:normAutofit/>
          </a:bodyPr>
          <a:lstStyle/>
          <a:p>
            <a:pPr marL="514350" indent="-514350">
              <a:buAutoNum type="arabicPeriod" startAt="7"/>
            </a:pPr>
            <a:r>
              <a:rPr lang="en-US" dirty="0">
                <a:solidFill>
                  <a:srgbClr val="7030A0"/>
                </a:solidFill>
              </a:rPr>
              <a:t>What </a:t>
            </a:r>
            <a:r>
              <a:rPr lang="en-US" b="1" dirty="0">
                <a:solidFill>
                  <a:srgbClr val="7030A0"/>
                </a:solidFill>
              </a:rPr>
              <a:t>symptoms</a:t>
            </a:r>
            <a:r>
              <a:rPr lang="en-US" dirty="0">
                <a:solidFill>
                  <a:srgbClr val="7030A0"/>
                </a:solidFill>
              </a:rPr>
              <a:t> does the pathogen cause?</a:t>
            </a:r>
          </a:p>
          <a:p>
            <a:pPr marL="514350" indent="-514350">
              <a:buAutoNum type="arabicPeriod" startAt="7"/>
            </a:pPr>
            <a:r>
              <a:rPr lang="en-US" dirty="0">
                <a:solidFill>
                  <a:srgbClr val="7030A0"/>
                </a:solidFill>
              </a:rPr>
              <a:t>How does the pathogen </a:t>
            </a:r>
            <a:r>
              <a:rPr lang="en-US" b="1" dirty="0">
                <a:solidFill>
                  <a:srgbClr val="7030A0"/>
                </a:solidFill>
              </a:rPr>
              <a:t>exit</a:t>
            </a:r>
            <a:r>
              <a:rPr lang="en-US" dirty="0">
                <a:solidFill>
                  <a:srgbClr val="7030A0"/>
                </a:solidFill>
              </a:rPr>
              <a:t> the host?</a:t>
            </a:r>
          </a:p>
          <a:p>
            <a:pPr marL="514350" indent="-514350">
              <a:buAutoNum type="arabicPeriod" startAt="7"/>
            </a:pPr>
            <a:r>
              <a:rPr lang="en-US" dirty="0">
                <a:solidFill>
                  <a:srgbClr val="7030A0"/>
                </a:solidFill>
              </a:rPr>
              <a:t>How does the pathogen </a:t>
            </a:r>
            <a:r>
              <a:rPr lang="en-US" b="1" dirty="0">
                <a:solidFill>
                  <a:srgbClr val="7030A0"/>
                </a:solidFill>
              </a:rPr>
              <a:t>survive</a:t>
            </a:r>
            <a:r>
              <a:rPr lang="en-US" dirty="0">
                <a:solidFill>
                  <a:srgbClr val="7030A0"/>
                </a:solidFill>
              </a:rPr>
              <a:t> outside of the host? What are the </a:t>
            </a:r>
            <a:r>
              <a:rPr lang="en-US" b="1" dirty="0">
                <a:solidFill>
                  <a:srgbClr val="7030A0"/>
                </a:solidFill>
              </a:rPr>
              <a:t>reservoirs</a:t>
            </a:r>
            <a:r>
              <a:rPr lang="en-US" dirty="0">
                <a:solidFill>
                  <a:srgbClr val="7030A0"/>
                </a:solidFill>
              </a:rPr>
              <a:t>?</a:t>
            </a:r>
          </a:p>
        </p:txBody>
      </p:sp>
    </p:spTree>
    <p:extLst>
      <p:ext uri="{BB962C8B-B14F-4D97-AF65-F5344CB8AC3E}">
        <p14:creationId xmlns:p14="http://schemas.microsoft.com/office/powerpoint/2010/main" val="702638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DC7D4-7DFA-446B-A5BF-DD67DA624542}"/>
              </a:ext>
            </a:extLst>
          </p:cNvPr>
          <p:cNvSpPr>
            <a:spLocks noGrp="1"/>
          </p:cNvSpPr>
          <p:nvPr>
            <p:ph type="title"/>
          </p:nvPr>
        </p:nvSpPr>
        <p:spPr>
          <a:xfrm>
            <a:off x="506845" y="152689"/>
            <a:ext cx="11178309" cy="461665"/>
          </a:xfrm>
        </p:spPr>
        <p:txBody>
          <a:bodyPr>
            <a:normAutofit fontScale="90000"/>
          </a:bodyPr>
          <a:lstStyle/>
          <a:p>
            <a:r>
              <a:rPr lang="en-US" sz="3600" dirty="0"/>
              <a:t>Plants are an ecosystem for microbial communities</a:t>
            </a:r>
          </a:p>
        </p:txBody>
      </p:sp>
      <p:sp>
        <p:nvSpPr>
          <p:cNvPr id="58" name="Content Placeholder 57">
            <a:extLst>
              <a:ext uri="{FF2B5EF4-FFF2-40B4-BE49-F238E27FC236}">
                <a16:creationId xmlns:a16="http://schemas.microsoft.com/office/drawing/2014/main" id="{AD3EB244-32DB-440B-862A-2783A43AB6CD}"/>
              </a:ext>
            </a:extLst>
          </p:cNvPr>
          <p:cNvSpPr>
            <a:spLocks noGrp="1"/>
          </p:cNvSpPr>
          <p:nvPr>
            <p:ph idx="1"/>
          </p:nvPr>
        </p:nvSpPr>
        <p:spPr>
          <a:xfrm>
            <a:off x="838199" y="721443"/>
            <a:ext cx="10515600" cy="530926"/>
          </a:xfrm>
        </p:spPr>
        <p:txBody>
          <a:bodyPr/>
          <a:lstStyle/>
          <a:p>
            <a:pPr marL="0" indent="0">
              <a:buNone/>
            </a:pPr>
            <a:r>
              <a:rPr lang="en-US" dirty="0"/>
              <a:t>Where can microbes live in plants? </a:t>
            </a:r>
            <a:r>
              <a:rPr lang="en-US" sz="2000" i="1" dirty="0">
                <a:solidFill>
                  <a:schemeClr val="accent1"/>
                </a:solidFill>
              </a:rPr>
              <a:t>Participation question </a:t>
            </a:r>
            <a:endParaRPr lang="en-US" i="1" dirty="0">
              <a:solidFill>
                <a:schemeClr val="accent1"/>
              </a:solidFill>
            </a:endParaRPr>
          </a:p>
        </p:txBody>
      </p:sp>
      <p:grpSp>
        <p:nvGrpSpPr>
          <p:cNvPr id="59" name="Group 58">
            <a:extLst>
              <a:ext uri="{FF2B5EF4-FFF2-40B4-BE49-F238E27FC236}">
                <a16:creationId xmlns:a16="http://schemas.microsoft.com/office/drawing/2014/main" id="{295CAD1A-D088-4FFF-B0BF-409ABCB4E14C}"/>
              </a:ext>
            </a:extLst>
          </p:cNvPr>
          <p:cNvGrpSpPr/>
          <p:nvPr/>
        </p:nvGrpSpPr>
        <p:grpSpPr>
          <a:xfrm>
            <a:off x="506845" y="1561381"/>
            <a:ext cx="3813592" cy="4926013"/>
            <a:chOff x="158483" y="663286"/>
            <a:chExt cx="4375308" cy="5651581"/>
          </a:xfrm>
        </p:grpSpPr>
        <p:pic>
          <p:nvPicPr>
            <p:cNvPr id="60" name="Picture 4" descr="Disease physiology plant">
              <a:extLst>
                <a:ext uri="{FF2B5EF4-FFF2-40B4-BE49-F238E27FC236}">
                  <a16:creationId xmlns:a16="http://schemas.microsoft.com/office/drawing/2014/main" id="{E34C87A5-DADC-4266-8C8D-91379D75ED1C}"/>
                </a:ext>
              </a:extLst>
            </p:cNvPr>
            <p:cNvPicPr>
              <a:picLocks noChangeAspect="1" noChangeArrowheads="1"/>
            </p:cNvPicPr>
            <p:nvPr/>
          </p:nvPicPr>
          <p:blipFill rotWithShape="1">
            <a:blip r:embed="rId2">
              <a:lum contrast="6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b="6462"/>
            <a:stretch/>
          </p:blipFill>
          <p:spPr bwMode="auto">
            <a:xfrm>
              <a:off x="158483" y="663287"/>
              <a:ext cx="4375308" cy="565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60">
              <a:extLst>
                <a:ext uri="{FF2B5EF4-FFF2-40B4-BE49-F238E27FC236}">
                  <a16:creationId xmlns:a16="http://schemas.microsoft.com/office/drawing/2014/main" id="{8D4BA8CD-7FE8-49FF-A1BF-918E2EB0B4A1}"/>
                </a:ext>
              </a:extLst>
            </p:cNvPr>
            <p:cNvSpPr/>
            <p:nvPr/>
          </p:nvSpPr>
          <p:spPr>
            <a:xfrm>
              <a:off x="914400" y="1518249"/>
              <a:ext cx="707366" cy="336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0E6A5C6-8505-4C1D-80EB-7F4DE4C4488C}"/>
                </a:ext>
              </a:extLst>
            </p:cNvPr>
            <p:cNvSpPr/>
            <p:nvPr/>
          </p:nvSpPr>
          <p:spPr>
            <a:xfrm>
              <a:off x="1066800" y="846353"/>
              <a:ext cx="707366" cy="336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05209118-9A28-4053-A00D-F22BAEAE04A8}"/>
                </a:ext>
              </a:extLst>
            </p:cNvPr>
            <p:cNvSpPr/>
            <p:nvPr/>
          </p:nvSpPr>
          <p:spPr>
            <a:xfrm>
              <a:off x="1975116" y="663286"/>
              <a:ext cx="854347" cy="183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413FC1B1-DE7C-4A58-8713-197CB8EF1F23}"/>
                </a:ext>
              </a:extLst>
            </p:cNvPr>
            <p:cNvSpPr/>
            <p:nvPr/>
          </p:nvSpPr>
          <p:spPr>
            <a:xfrm rot="20916120">
              <a:off x="413736" y="1903611"/>
              <a:ext cx="854347" cy="40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961A535-96B2-4B20-88D6-FE3AAADDBF44}"/>
                </a:ext>
              </a:extLst>
            </p:cNvPr>
            <p:cNvSpPr/>
            <p:nvPr/>
          </p:nvSpPr>
          <p:spPr>
            <a:xfrm rot="516193">
              <a:off x="481653" y="3060466"/>
              <a:ext cx="819009" cy="48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4AD186D-A5AA-46F4-B140-56508001C713}"/>
                </a:ext>
              </a:extLst>
            </p:cNvPr>
            <p:cNvSpPr/>
            <p:nvPr/>
          </p:nvSpPr>
          <p:spPr>
            <a:xfrm>
              <a:off x="601474" y="4760593"/>
              <a:ext cx="819009" cy="242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7145A04-3BE4-4863-B5F4-CD4A91DAB9B5}"/>
                </a:ext>
              </a:extLst>
            </p:cNvPr>
            <p:cNvSpPr/>
            <p:nvPr/>
          </p:nvSpPr>
          <p:spPr>
            <a:xfrm>
              <a:off x="1906438" y="4517863"/>
              <a:ext cx="439699" cy="183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3D09102A-B7A2-4DF8-9FF2-8BEA479ADA27}"/>
                </a:ext>
              </a:extLst>
            </p:cNvPr>
            <p:cNvSpPr/>
            <p:nvPr/>
          </p:nvSpPr>
          <p:spPr>
            <a:xfrm>
              <a:off x="1906437" y="4468931"/>
              <a:ext cx="327805" cy="154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4D365D5-9873-4880-AFC2-2F7663D8772A}"/>
                </a:ext>
              </a:extLst>
            </p:cNvPr>
            <p:cNvSpPr/>
            <p:nvPr/>
          </p:nvSpPr>
          <p:spPr>
            <a:xfrm>
              <a:off x="1983742" y="3351787"/>
              <a:ext cx="439699" cy="252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E4C63672-D1A3-4CD7-A5A7-EA01D2B1077C}"/>
                </a:ext>
              </a:extLst>
            </p:cNvPr>
            <p:cNvSpPr/>
            <p:nvPr/>
          </p:nvSpPr>
          <p:spPr>
            <a:xfrm>
              <a:off x="1983741" y="3426781"/>
              <a:ext cx="439699" cy="252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F7416608-B8E8-4AB9-AC33-AA8E2BCF85C1}"/>
                </a:ext>
              </a:extLst>
            </p:cNvPr>
            <p:cNvSpPr/>
            <p:nvPr/>
          </p:nvSpPr>
          <p:spPr>
            <a:xfrm>
              <a:off x="3611258" y="2265940"/>
              <a:ext cx="439699" cy="252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EAC4AEC-683E-41DA-BB82-BC0D4BD070D3}"/>
                </a:ext>
              </a:extLst>
            </p:cNvPr>
            <p:cNvSpPr/>
            <p:nvPr/>
          </p:nvSpPr>
          <p:spPr>
            <a:xfrm>
              <a:off x="3345066" y="2717321"/>
              <a:ext cx="439699" cy="108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CC84A0E-9FB4-4884-A345-FA7FB67AEEBB}"/>
                </a:ext>
              </a:extLst>
            </p:cNvPr>
            <p:cNvSpPr/>
            <p:nvPr/>
          </p:nvSpPr>
          <p:spPr>
            <a:xfrm>
              <a:off x="3363298" y="3136467"/>
              <a:ext cx="439699" cy="108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EB06B37-6ACA-4C87-9007-544BA9B17CEE}"/>
                </a:ext>
              </a:extLst>
            </p:cNvPr>
            <p:cNvSpPr/>
            <p:nvPr/>
          </p:nvSpPr>
          <p:spPr>
            <a:xfrm>
              <a:off x="2618845" y="3249297"/>
              <a:ext cx="296883" cy="102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EA01036-C713-4885-9DAD-B2F29BA4ECDF}"/>
                </a:ext>
              </a:extLst>
            </p:cNvPr>
            <p:cNvSpPr/>
            <p:nvPr/>
          </p:nvSpPr>
          <p:spPr>
            <a:xfrm>
              <a:off x="2929337" y="1415759"/>
              <a:ext cx="503976" cy="102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A1A6B35-F474-487D-A585-FEFB024702BC}"/>
                </a:ext>
              </a:extLst>
            </p:cNvPr>
            <p:cNvSpPr/>
            <p:nvPr/>
          </p:nvSpPr>
          <p:spPr>
            <a:xfrm>
              <a:off x="2618845" y="1264337"/>
              <a:ext cx="503976" cy="102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B40830B-8195-439C-B16F-7E35E7535C59}"/>
                </a:ext>
              </a:extLst>
            </p:cNvPr>
            <p:cNvSpPr/>
            <p:nvPr/>
          </p:nvSpPr>
          <p:spPr>
            <a:xfrm>
              <a:off x="2618845" y="4658103"/>
              <a:ext cx="503976" cy="102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927EC202-759D-40EA-A55C-885E8423EF3E}"/>
                </a:ext>
              </a:extLst>
            </p:cNvPr>
            <p:cNvSpPr/>
            <p:nvPr/>
          </p:nvSpPr>
          <p:spPr>
            <a:xfrm>
              <a:off x="2716581" y="4952078"/>
              <a:ext cx="503976" cy="102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35B48B2-2386-4904-A093-77BC0FB13770}"/>
                </a:ext>
              </a:extLst>
            </p:cNvPr>
            <p:cNvSpPr/>
            <p:nvPr/>
          </p:nvSpPr>
          <p:spPr>
            <a:xfrm>
              <a:off x="3842104" y="4509468"/>
              <a:ext cx="503976" cy="102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E3CFD5D-3D74-451A-99D5-C16B196BFD85}"/>
                </a:ext>
              </a:extLst>
            </p:cNvPr>
            <p:cNvSpPr/>
            <p:nvPr/>
          </p:nvSpPr>
          <p:spPr>
            <a:xfrm>
              <a:off x="3823218" y="5714291"/>
              <a:ext cx="503976" cy="102490"/>
            </a:xfrm>
            <a:prstGeom prst="rect">
              <a:avLst/>
            </a:prstGeom>
            <a:solidFill>
              <a:srgbClr val="F7C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0AD997F-82EF-462B-A601-A18AEC364105}"/>
                </a:ext>
              </a:extLst>
            </p:cNvPr>
            <p:cNvSpPr/>
            <p:nvPr/>
          </p:nvSpPr>
          <p:spPr>
            <a:xfrm>
              <a:off x="768511" y="5611801"/>
              <a:ext cx="715231" cy="204980"/>
            </a:xfrm>
            <a:prstGeom prst="rect">
              <a:avLst/>
            </a:prstGeom>
            <a:solidFill>
              <a:srgbClr val="F9BB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7FEE0C6-9BEF-4C9E-9765-5486A26CF143}"/>
                </a:ext>
              </a:extLst>
            </p:cNvPr>
            <p:cNvSpPr/>
            <p:nvPr/>
          </p:nvSpPr>
          <p:spPr>
            <a:xfrm>
              <a:off x="1058935" y="5944415"/>
              <a:ext cx="715231" cy="204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D50AC088-C912-46BB-AF08-C676E36FC3EF}"/>
                </a:ext>
              </a:extLst>
            </p:cNvPr>
            <p:cNvSpPr/>
            <p:nvPr/>
          </p:nvSpPr>
          <p:spPr>
            <a:xfrm>
              <a:off x="1416550" y="6109886"/>
              <a:ext cx="715231" cy="204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Content Placeholder 57">
            <a:extLst>
              <a:ext uri="{FF2B5EF4-FFF2-40B4-BE49-F238E27FC236}">
                <a16:creationId xmlns:a16="http://schemas.microsoft.com/office/drawing/2014/main" id="{D1483F14-CED3-4304-86C6-BF3F98EBFB62}"/>
              </a:ext>
            </a:extLst>
          </p:cNvPr>
          <p:cNvSpPr txBox="1">
            <a:spLocks/>
          </p:cNvSpPr>
          <p:nvPr/>
        </p:nvSpPr>
        <p:spPr>
          <a:xfrm>
            <a:off x="4459251" y="5673337"/>
            <a:ext cx="1494322" cy="581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rPr>
              <a:t>Roots</a:t>
            </a:r>
            <a:endParaRPr lang="en-US" sz="2400" i="1" dirty="0">
              <a:solidFill>
                <a:srgbClr val="7030A0"/>
              </a:solidFill>
            </a:endParaRPr>
          </a:p>
        </p:txBody>
      </p:sp>
      <p:sp>
        <p:nvSpPr>
          <p:cNvPr id="35" name="Content Placeholder 57">
            <a:extLst>
              <a:ext uri="{FF2B5EF4-FFF2-40B4-BE49-F238E27FC236}">
                <a16:creationId xmlns:a16="http://schemas.microsoft.com/office/drawing/2014/main" id="{6DFF5C64-03E9-4BB3-8413-7DA5F0108DB5}"/>
              </a:ext>
            </a:extLst>
          </p:cNvPr>
          <p:cNvSpPr txBox="1">
            <a:spLocks/>
          </p:cNvSpPr>
          <p:nvPr/>
        </p:nvSpPr>
        <p:spPr>
          <a:xfrm>
            <a:off x="4417041" y="4294537"/>
            <a:ext cx="1494322" cy="581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rPr>
              <a:t>Leaves</a:t>
            </a:r>
            <a:endParaRPr lang="en-US" sz="2400" i="1" dirty="0">
              <a:solidFill>
                <a:srgbClr val="7030A0"/>
              </a:solidFill>
            </a:endParaRPr>
          </a:p>
        </p:txBody>
      </p:sp>
      <p:sp>
        <p:nvSpPr>
          <p:cNvPr id="36" name="Content Placeholder 57">
            <a:extLst>
              <a:ext uri="{FF2B5EF4-FFF2-40B4-BE49-F238E27FC236}">
                <a16:creationId xmlns:a16="http://schemas.microsoft.com/office/drawing/2014/main" id="{63A1BB20-FD16-4C8C-B85B-E6082DEF7620}"/>
              </a:ext>
            </a:extLst>
          </p:cNvPr>
          <p:cNvSpPr txBox="1">
            <a:spLocks/>
          </p:cNvSpPr>
          <p:nvPr/>
        </p:nvSpPr>
        <p:spPr>
          <a:xfrm>
            <a:off x="4382450" y="2364144"/>
            <a:ext cx="1494322" cy="581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rPr>
              <a:t>Fruits</a:t>
            </a:r>
            <a:endParaRPr lang="en-US" sz="2400" i="1" dirty="0">
              <a:solidFill>
                <a:srgbClr val="7030A0"/>
              </a:solidFill>
            </a:endParaRPr>
          </a:p>
        </p:txBody>
      </p:sp>
      <p:sp>
        <p:nvSpPr>
          <p:cNvPr id="37" name="Content Placeholder 57">
            <a:extLst>
              <a:ext uri="{FF2B5EF4-FFF2-40B4-BE49-F238E27FC236}">
                <a16:creationId xmlns:a16="http://schemas.microsoft.com/office/drawing/2014/main" id="{EE129B8B-3B76-468B-9E6B-985AE2264FEC}"/>
              </a:ext>
            </a:extLst>
          </p:cNvPr>
          <p:cNvSpPr txBox="1">
            <a:spLocks/>
          </p:cNvSpPr>
          <p:nvPr/>
        </p:nvSpPr>
        <p:spPr>
          <a:xfrm>
            <a:off x="4490755" y="3467209"/>
            <a:ext cx="1494322" cy="581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rPr>
              <a:t>Stems</a:t>
            </a:r>
            <a:endParaRPr lang="en-US" sz="2400" i="1" dirty="0">
              <a:solidFill>
                <a:srgbClr val="7030A0"/>
              </a:solidFill>
            </a:endParaRPr>
          </a:p>
        </p:txBody>
      </p:sp>
      <p:sp>
        <p:nvSpPr>
          <p:cNvPr id="38" name="Content Placeholder 57">
            <a:extLst>
              <a:ext uri="{FF2B5EF4-FFF2-40B4-BE49-F238E27FC236}">
                <a16:creationId xmlns:a16="http://schemas.microsoft.com/office/drawing/2014/main" id="{60A150C8-7E29-4150-9C2A-D0FE61928396}"/>
              </a:ext>
            </a:extLst>
          </p:cNvPr>
          <p:cNvSpPr txBox="1">
            <a:spLocks/>
          </p:cNvSpPr>
          <p:nvPr/>
        </p:nvSpPr>
        <p:spPr>
          <a:xfrm>
            <a:off x="4400823" y="1850962"/>
            <a:ext cx="1494322" cy="581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rPr>
              <a:t>Stems</a:t>
            </a:r>
            <a:endParaRPr lang="en-US" sz="2400" i="1" dirty="0">
              <a:solidFill>
                <a:srgbClr val="7030A0"/>
              </a:solidFill>
            </a:endParaRPr>
          </a:p>
        </p:txBody>
      </p:sp>
      <p:sp>
        <p:nvSpPr>
          <p:cNvPr id="39" name="Content Placeholder 57">
            <a:extLst>
              <a:ext uri="{FF2B5EF4-FFF2-40B4-BE49-F238E27FC236}">
                <a16:creationId xmlns:a16="http://schemas.microsoft.com/office/drawing/2014/main" id="{F9859DF2-AA07-4EB1-B3FE-687DF6911311}"/>
              </a:ext>
            </a:extLst>
          </p:cNvPr>
          <p:cNvSpPr txBox="1">
            <a:spLocks/>
          </p:cNvSpPr>
          <p:nvPr/>
        </p:nvSpPr>
        <p:spPr>
          <a:xfrm>
            <a:off x="4764707" y="1261081"/>
            <a:ext cx="1494322" cy="581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t>Organs</a:t>
            </a:r>
            <a:endParaRPr lang="en-US" sz="2400" i="1" u="sng" dirty="0"/>
          </a:p>
        </p:txBody>
      </p:sp>
      <p:sp>
        <p:nvSpPr>
          <p:cNvPr id="40" name="Content Placeholder 57">
            <a:extLst>
              <a:ext uri="{FF2B5EF4-FFF2-40B4-BE49-F238E27FC236}">
                <a16:creationId xmlns:a16="http://schemas.microsoft.com/office/drawing/2014/main" id="{CF6D8841-ABF5-40D2-A42B-9E142AAC983B}"/>
              </a:ext>
            </a:extLst>
          </p:cNvPr>
          <p:cNvSpPr txBox="1">
            <a:spLocks/>
          </p:cNvSpPr>
          <p:nvPr/>
        </p:nvSpPr>
        <p:spPr>
          <a:xfrm>
            <a:off x="7441659" y="1248472"/>
            <a:ext cx="1494322" cy="581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u="sng" dirty="0"/>
              <a:t>Tissues</a:t>
            </a:r>
            <a:endParaRPr lang="en-US" sz="2400" i="1" u="sng" dirty="0"/>
          </a:p>
        </p:txBody>
      </p:sp>
      <p:sp>
        <p:nvSpPr>
          <p:cNvPr id="41" name="Content Placeholder 57">
            <a:extLst>
              <a:ext uri="{FF2B5EF4-FFF2-40B4-BE49-F238E27FC236}">
                <a16:creationId xmlns:a16="http://schemas.microsoft.com/office/drawing/2014/main" id="{2A0BBB74-756D-4FD3-8D0C-697B84A42BB4}"/>
              </a:ext>
            </a:extLst>
          </p:cNvPr>
          <p:cNvSpPr txBox="1">
            <a:spLocks/>
          </p:cNvSpPr>
          <p:nvPr/>
        </p:nvSpPr>
        <p:spPr>
          <a:xfrm>
            <a:off x="4459251" y="2848839"/>
            <a:ext cx="1494322" cy="581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rPr>
              <a:t>Flowers</a:t>
            </a:r>
            <a:endParaRPr lang="en-US" sz="2400" i="1" dirty="0">
              <a:solidFill>
                <a:srgbClr val="7030A0"/>
              </a:solidFill>
            </a:endParaRPr>
          </a:p>
        </p:txBody>
      </p:sp>
      <p:sp>
        <p:nvSpPr>
          <p:cNvPr id="42" name="Content Placeholder 57">
            <a:extLst>
              <a:ext uri="{FF2B5EF4-FFF2-40B4-BE49-F238E27FC236}">
                <a16:creationId xmlns:a16="http://schemas.microsoft.com/office/drawing/2014/main" id="{6FC64E18-DCC8-4021-AA30-B5B61A7274DC}"/>
              </a:ext>
            </a:extLst>
          </p:cNvPr>
          <p:cNvSpPr txBox="1">
            <a:spLocks/>
          </p:cNvSpPr>
          <p:nvPr/>
        </p:nvSpPr>
        <p:spPr>
          <a:xfrm>
            <a:off x="7348474" y="1775501"/>
            <a:ext cx="1494322" cy="581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rPr>
              <a:t>Xylem</a:t>
            </a:r>
            <a:endParaRPr lang="en-US" sz="2400" i="1" dirty="0">
              <a:solidFill>
                <a:srgbClr val="7030A0"/>
              </a:solidFill>
            </a:endParaRPr>
          </a:p>
        </p:txBody>
      </p:sp>
      <p:sp>
        <p:nvSpPr>
          <p:cNvPr id="43" name="Content Placeholder 57">
            <a:extLst>
              <a:ext uri="{FF2B5EF4-FFF2-40B4-BE49-F238E27FC236}">
                <a16:creationId xmlns:a16="http://schemas.microsoft.com/office/drawing/2014/main" id="{7EA6BC95-B10D-4793-A9E6-12E0E35BCFC4}"/>
              </a:ext>
            </a:extLst>
          </p:cNvPr>
          <p:cNvSpPr txBox="1">
            <a:spLocks/>
          </p:cNvSpPr>
          <p:nvPr/>
        </p:nvSpPr>
        <p:spPr>
          <a:xfrm>
            <a:off x="7348474" y="2487225"/>
            <a:ext cx="1494322" cy="581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rPr>
              <a:t>Phloem</a:t>
            </a:r>
            <a:endParaRPr lang="en-US" sz="2400" i="1" dirty="0">
              <a:solidFill>
                <a:srgbClr val="7030A0"/>
              </a:solidFill>
            </a:endParaRPr>
          </a:p>
        </p:txBody>
      </p:sp>
      <p:sp>
        <p:nvSpPr>
          <p:cNvPr id="44" name="Content Placeholder 57">
            <a:extLst>
              <a:ext uri="{FF2B5EF4-FFF2-40B4-BE49-F238E27FC236}">
                <a16:creationId xmlns:a16="http://schemas.microsoft.com/office/drawing/2014/main" id="{92649DF0-CA2C-4F84-B62C-726C0DA532F6}"/>
              </a:ext>
            </a:extLst>
          </p:cNvPr>
          <p:cNvSpPr txBox="1">
            <a:spLocks/>
          </p:cNvSpPr>
          <p:nvPr/>
        </p:nvSpPr>
        <p:spPr>
          <a:xfrm>
            <a:off x="7348474" y="3386221"/>
            <a:ext cx="1494322" cy="581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rPr>
              <a:t>Apoplast</a:t>
            </a:r>
            <a:endParaRPr lang="en-US" sz="2400" i="1" dirty="0">
              <a:solidFill>
                <a:srgbClr val="7030A0"/>
              </a:solidFill>
            </a:endParaRPr>
          </a:p>
        </p:txBody>
      </p:sp>
      <p:sp>
        <p:nvSpPr>
          <p:cNvPr id="45" name="Content Placeholder 57">
            <a:extLst>
              <a:ext uri="{FF2B5EF4-FFF2-40B4-BE49-F238E27FC236}">
                <a16:creationId xmlns:a16="http://schemas.microsoft.com/office/drawing/2014/main" id="{1F389BDC-AFDC-41AE-9056-B48E0D2E12AD}"/>
              </a:ext>
            </a:extLst>
          </p:cNvPr>
          <p:cNvSpPr txBox="1">
            <a:spLocks/>
          </p:cNvSpPr>
          <p:nvPr/>
        </p:nvSpPr>
        <p:spPr>
          <a:xfrm>
            <a:off x="4880592" y="6178054"/>
            <a:ext cx="1494322" cy="58116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400" dirty="0">
                <a:solidFill>
                  <a:srgbClr val="7030A0"/>
                </a:solidFill>
              </a:rPr>
              <a:t>Tubers</a:t>
            </a:r>
            <a:endParaRPr lang="en-US" sz="2400" i="1" dirty="0">
              <a:solidFill>
                <a:srgbClr val="7030A0"/>
              </a:solidFill>
            </a:endParaRPr>
          </a:p>
        </p:txBody>
      </p:sp>
    </p:spTree>
    <p:extLst>
      <p:ext uri="{BB962C8B-B14F-4D97-AF65-F5344CB8AC3E}">
        <p14:creationId xmlns:p14="http://schemas.microsoft.com/office/powerpoint/2010/main" val="1478385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DC7D4-7DFA-446B-A5BF-DD67DA624542}"/>
              </a:ext>
            </a:extLst>
          </p:cNvPr>
          <p:cNvSpPr>
            <a:spLocks noGrp="1"/>
          </p:cNvSpPr>
          <p:nvPr>
            <p:ph type="title"/>
          </p:nvPr>
        </p:nvSpPr>
        <p:spPr>
          <a:xfrm>
            <a:off x="506845" y="152689"/>
            <a:ext cx="11178309" cy="461665"/>
          </a:xfrm>
        </p:spPr>
        <p:txBody>
          <a:bodyPr>
            <a:normAutofit fontScale="90000"/>
          </a:bodyPr>
          <a:lstStyle/>
          <a:p>
            <a:r>
              <a:rPr lang="en-US" sz="3600" dirty="0"/>
              <a:t>Plants are an ecosystem for microbial communities</a:t>
            </a:r>
          </a:p>
        </p:txBody>
      </p:sp>
      <p:grpSp>
        <p:nvGrpSpPr>
          <p:cNvPr id="44" name="Group 43">
            <a:extLst>
              <a:ext uri="{FF2B5EF4-FFF2-40B4-BE49-F238E27FC236}">
                <a16:creationId xmlns:a16="http://schemas.microsoft.com/office/drawing/2014/main" id="{EAA3F00E-74F9-421C-B818-A41FDBCE9C21}"/>
              </a:ext>
            </a:extLst>
          </p:cNvPr>
          <p:cNvGrpSpPr/>
          <p:nvPr/>
        </p:nvGrpSpPr>
        <p:grpSpPr>
          <a:xfrm>
            <a:off x="4178394" y="715043"/>
            <a:ext cx="4375308" cy="5651581"/>
            <a:chOff x="158483" y="663286"/>
            <a:chExt cx="4375308" cy="5651581"/>
          </a:xfrm>
        </p:grpSpPr>
        <p:pic>
          <p:nvPicPr>
            <p:cNvPr id="21" name="Picture 4" descr="Disease physiology plant">
              <a:extLst>
                <a:ext uri="{FF2B5EF4-FFF2-40B4-BE49-F238E27FC236}">
                  <a16:creationId xmlns:a16="http://schemas.microsoft.com/office/drawing/2014/main" id="{36DE107F-E446-4140-8284-5792CD4001AF}"/>
                </a:ext>
              </a:extLst>
            </p:cNvPr>
            <p:cNvPicPr>
              <a:picLocks noChangeAspect="1" noChangeArrowheads="1"/>
            </p:cNvPicPr>
            <p:nvPr/>
          </p:nvPicPr>
          <p:blipFill rotWithShape="1">
            <a:blip r:embed="rId2">
              <a:lum contrast="6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b="6462"/>
            <a:stretch/>
          </p:blipFill>
          <p:spPr bwMode="auto">
            <a:xfrm>
              <a:off x="158483" y="663287"/>
              <a:ext cx="4375308" cy="565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10">
              <a:extLst>
                <a:ext uri="{FF2B5EF4-FFF2-40B4-BE49-F238E27FC236}">
                  <a16:creationId xmlns:a16="http://schemas.microsoft.com/office/drawing/2014/main" id="{587971F0-03D4-47D6-B4E7-ED7C085F60A4}"/>
                </a:ext>
              </a:extLst>
            </p:cNvPr>
            <p:cNvSpPr/>
            <p:nvPr/>
          </p:nvSpPr>
          <p:spPr>
            <a:xfrm>
              <a:off x="914400" y="1518249"/>
              <a:ext cx="707366" cy="336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79136F2-049B-48EF-BA30-210A50B31C16}"/>
                </a:ext>
              </a:extLst>
            </p:cNvPr>
            <p:cNvSpPr/>
            <p:nvPr/>
          </p:nvSpPr>
          <p:spPr>
            <a:xfrm>
              <a:off x="1066800" y="846353"/>
              <a:ext cx="707366" cy="336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F1EACCF-29D6-4DC3-A0FA-F9C72A308FD2}"/>
                </a:ext>
              </a:extLst>
            </p:cNvPr>
            <p:cNvSpPr/>
            <p:nvPr/>
          </p:nvSpPr>
          <p:spPr>
            <a:xfrm>
              <a:off x="1975116" y="663286"/>
              <a:ext cx="854347" cy="183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E75DB4CA-82D5-452A-8A13-9B84A0D57210}"/>
                </a:ext>
              </a:extLst>
            </p:cNvPr>
            <p:cNvSpPr/>
            <p:nvPr/>
          </p:nvSpPr>
          <p:spPr>
            <a:xfrm rot="20916120">
              <a:off x="413736" y="1903611"/>
              <a:ext cx="854347" cy="40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34453EB-B752-483F-8971-A466ED97B458}"/>
                </a:ext>
              </a:extLst>
            </p:cNvPr>
            <p:cNvSpPr/>
            <p:nvPr/>
          </p:nvSpPr>
          <p:spPr>
            <a:xfrm rot="516193">
              <a:off x="481653" y="3060466"/>
              <a:ext cx="819009" cy="48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EEA79BD-C5A9-41DA-845E-2A41863DE912}"/>
                </a:ext>
              </a:extLst>
            </p:cNvPr>
            <p:cNvSpPr/>
            <p:nvPr/>
          </p:nvSpPr>
          <p:spPr>
            <a:xfrm>
              <a:off x="601474" y="4760593"/>
              <a:ext cx="819009" cy="242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061D957-6A22-4F8A-9F32-F45469DA0ADA}"/>
                </a:ext>
              </a:extLst>
            </p:cNvPr>
            <p:cNvSpPr/>
            <p:nvPr/>
          </p:nvSpPr>
          <p:spPr>
            <a:xfrm>
              <a:off x="1906438" y="4517863"/>
              <a:ext cx="439699" cy="183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53D8833-6180-49DE-B7FB-1D6CC3D17E00}"/>
                </a:ext>
              </a:extLst>
            </p:cNvPr>
            <p:cNvSpPr/>
            <p:nvPr/>
          </p:nvSpPr>
          <p:spPr>
            <a:xfrm>
              <a:off x="1906437" y="4468931"/>
              <a:ext cx="327805" cy="154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2C46B96F-A35F-43B3-B111-6A25E8984AA2}"/>
                </a:ext>
              </a:extLst>
            </p:cNvPr>
            <p:cNvSpPr/>
            <p:nvPr/>
          </p:nvSpPr>
          <p:spPr>
            <a:xfrm>
              <a:off x="1983742" y="3351787"/>
              <a:ext cx="439699" cy="252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EC67F891-831D-4945-82CA-E15F4FAFA28B}"/>
                </a:ext>
              </a:extLst>
            </p:cNvPr>
            <p:cNvSpPr/>
            <p:nvPr/>
          </p:nvSpPr>
          <p:spPr>
            <a:xfrm>
              <a:off x="1983741" y="3426781"/>
              <a:ext cx="439699" cy="252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22AE7BD-D244-4A84-AE4C-DE985430714F}"/>
                </a:ext>
              </a:extLst>
            </p:cNvPr>
            <p:cNvSpPr/>
            <p:nvPr/>
          </p:nvSpPr>
          <p:spPr>
            <a:xfrm>
              <a:off x="3611258" y="2265940"/>
              <a:ext cx="439699" cy="252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2A8E1E9F-6648-48F4-A688-02F703018F06}"/>
                </a:ext>
              </a:extLst>
            </p:cNvPr>
            <p:cNvSpPr/>
            <p:nvPr/>
          </p:nvSpPr>
          <p:spPr>
            <a:xfrm>
              <a:off x="3345066" y="2717321"/>
              <a:ext cx="439699" cy="108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DD82E1F9-B94D-40BE-AEBD-EF7FAC52988E}"/>
                </a:ext>
              </a:extLst>
            </p:cNvPr>
            <p:cNvSpPr/>
            <p:nvPr/>
          </p:nvSpPr>
          <p:spPr>
            <a:xfrm>
              <a:off x="3363298" y="3136467"/>
              <a:ext cx="439699" cy="108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BBFA64F-CABC-467A-B6E3-89521372C080}"/>
                </a:ext>
              </a:extLst>
            </p:cNvPr>
            <p:cNvSpPr/>
            <p:nvPr/>
          </p:nvSpPr>
          <p:spPr>
            <a:xfrm>
              <a:off x="2618845" y="3249297"/>
              <a:ext cx="296883" cy="102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340B82FA-B085-4C51-AAB9-F6653720EA52}"/>
                </a:ext>
              </a:extLst>
            </p:cNvPr>
            <p:cNvSpPr/>
            <p:nvPr/>
          </p:nvSpPr>
          <p:spPr>
            <a:xfrm>
              <a:off x="2929337" y="1415759"/>
              <a:ext cx="503976" cy="102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895A3A7A-9884-4F02-AFD1-00B75392A20F}"/>
                </a:ext>
              </a:extLst>
            </p:cNvPr>
            <p:cNvSpPr/>
            <p:nvPr/>
          </p:nvSpPr>
          <p:spPr>
            <a:xfrm>
              <a:off x="2618845" y="1264337"/>
              <a:ext cx="503976" cy="102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96A0E065-9750-432B-8E39-46142532BBDE}"/>
                </a:ext>
              </a:extLst>
            </p:cNvPr>
            <p:cNvSpPr/>
            <p:nvPr/>
          </p:nvSpPr>
          <p:spPr>
            <a:xfrm>
              <a:off x="2618845" y="4658103"/>
              <a:ext cx="503976" cy="102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2CA559F9-785D-41DF-81B7-5E54C5780894}"/>
                </a:ext>
              </a:extLst>
            </p:cNvPr>
            <p:cNvSpPr/>
            <p:nvPr/>
          </p:nvSpPr>
          <p:spPr>
            <a:xfrm>
              <a:off x="2716581" y="4952078"/>
              <a:ext cx="503976" cy="102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E57794A0-7903-4B3B-AD21-F41CEAEB1938}"/>
                </a:ext>
              </a:extLst>
            </p:cNvPr>
            <p:cNvSpPr/>
            <p:nvPr/>
          </p:nvSpPr>
          <p:spPr>
            <a:xfrm>
              <a:off x="3842104" y="4509468"/>
              <a:ext cx="503976" cy="102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4A2D296-3843-49D7-9785-914A2595AEFB}"/>
                </a:ext>
              </a:extLst>
            </p:cNvPr>
            <p:cNvSpPr/>
            <p:nvPr/>
          </p:nvSpPr>
          <p:spPr>
            <a:xfrm>
              <a:off x="3823218" y="5714291"/>
              <a:ext cx="503976" cy="102490"/>
            </a:xfrm>
            <a:prstGeom prst="rect">
              <a:avLst/>
            </a:prstGeom>
            <a:solidFill>
              <a:srgbClr val="F7C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5B79338-8281-4FCB-A284-2A0EC76BC429}"/>
                </a:ext>
              </a:extLst>
            </p:cNvPr>
            <p:cNvSpPr/>
            <p:nvPr/>
          </p:nvSpPr>
          <p:spPr>
            <a:xfrm>
              <a:off x="768511" y="5611801"/>
              <a:ext cx="715231" cy="204980"/>
            </a:xfrm>
            <a:prstGeom prst="rect">
              <a:avLst/>
            </a:prstGeom>
            <a:solidFill>
              <a:srgbClr val="F9BB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679C138-0957-4CFF-B855-F3629ADBE367}"/>
                </a:ext>
              </a:extLst>
            </p:cNvPr>
            <p:cNvSpPr/>
            <p:nvPr/>
          </p:nvSpPr>
          <p:spPr>
            <a:xfrm>
              <a:off x="1058935" y="5944415"/>
              <a:ext cx="715231" cy="204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6AD1289C-E769-4CF0-8B11-E746ABD803DC}"/>
                </a:ext>
              </a:extLst>
            </p:cNvPr>
            <p:cNvSpPr/>
            <p:nvPr/>
          </p:nvSpPr>
          <p:spPr>
            <a:xfrm>
              <a:off x="1416550" y="6109886"/>
              <a:ext cx="715231" cy="204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Content Placeholder 2">
            <a:extLst>
              <a:ext uri="{FF2B5EF4-FFF2-40B4-BE49-F238E27FC236}">
                <a16:creationId xmlns:a16="http://schemas.microsoft.com/office/drawing/2014/main" id="{D9C1284E-9E7B-4294-AD6E-D3FF23DAD408}"/>
              </a:ext>
            </a:extLst>
          </p:cNvPr>
          <p:cNvSpPr>
            <a:spLocks noGrp="1"/>
          </p:cNvSpPr>
          <p:nvPr>
            <p:ph idx="1"/>
          </p:nvPr>
        </p:nvSpPr>
        <p:spPr>
          <a:xfrm>
            <a:off x="567317" y="2192985"/>
            <a:ext cx="2547933" cy="995239"/>
          </a:xfrm>
        </p:spPr>
        <p:txBody>
          <a:bodyPr>
            <a:normAutofit fontScale="92500" lnSpcReduction="20000"/>
          </a:bodyPr>
          <a:lstStyle/>
          <a:p>
            <a:pPr marL="0" indent="0">
              <a:buNone/>
            </a:pPr>
            <a:r>
              <a:rPr lang="en-US" dirty="0" err="1">
                <a:solidFill>
                  <a:srgbClr val="7030A0"/>
                </a:solidFill>
              </a:rPr>
              <a:t>Phyllosphere</a:t>
            </a:r>
            <a:r>
              <a:rPr lang="en-US" dirty="0">
                <a:solidFill>
                  <a:srgbClr val="7030A0"/>
                </a:solidFill>
              </a:rPr>
              <a:t> </a:t>
            </a:r>
            <a:br>
              <a:rPr lang="en-US" dirty="0">
                <a:solidFill>
                  <a:srgbClr val="7030A0"/>
                </a:solidFill>
              </a:rPr>
            </a:br>
            <a:r>
              <a:rPr lang="en-US" sz="1500" dirty="0">
                <a:solidFill>
                  <a:schemeClr val="bg1">
                    <a:lumMod val="50000"/>
                  </a:schemeClr>
                </a:solidFill>
              </a:rPr>
              <a:t>the total above-ground surface of a plant when viewed as a habitat for microorganisms.</a:t>
            </a:r>
            <a:endParaRPr lang="en-US" dirty="0">
              <a:solidFill>
                <a:schemeClr val="bg1">
                  <a:lumMod val="50000"/>
                </a:schemeClr>
              </a:solidFill>
            </a:endParaRPr>
          </a:p>
        </p:txBody>
      </p:sp>
      <p:sp>
        <p:nvSpPr>
          <p:cNvPr id="51" name="Content Placeholder 2">
            <a:extLst>
              <a:ext uri="{FF2B5EF4-FFF2-40B4-BE49-F238E27FC236}">
                <a16:creationId xmlns:a16="http://schemas.microsoft.com/office/drawing/2014/main" id="{14D33189-2255-40E9-92E9-D907A9FF6D49}"/>
              </a:ext>
            </a:extLst>
          </p:cNvPr>
          <p:cNvSpPr txBox="1">
            <a:spLocks/>
          </p:cNvSpPr>
          <p:nvPr/>
        </p:nvSpPr>
        <p:spPr>
          <a:xfrm>
            <a:off x="599397" y="5319673"/>
            <a:ext cx="3439648" cy="9952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solidFill>
                  <a:srgbClr val="7030A0"/>
                </a:solidFill>
              </a:rPr>
              <a:t>Root System</a:t>
            </a:r>
            <a:br>
              <a:rPr lang="en-US" dirty="0">
                <a:solidFill>
                  <a:srgbClr val="7030A0"/>
                </a:solidFill>
              </a:rPr>
            </a:br>
            <a:r>
              <a:rPr lang="en-US" sz="1500" dirty="0" err="1">
                <a:solidFill>
                  <a:srgbClr val="7030A0"/>
                </a:solidFill>
              </a:rPr>
              <a:t>Roots+Rhizosphere</a:t>
            </a:r>
            <a:endParaRPr lang="en-US" dirty="0">
              <a:solidFill>
                <a:srgbClr val="7030A0"/>
              </a:solidFill>
            </a:endParaRPr>
          </a:p>
        </p:txBody>
      </p:sp>
      <mc:AlternateContent xmlns:mc="http://schemas.openxmlformats.org/markup-compatibility/2006">
        <mc:Choice xmlns:p14="http://schemas.microsoft.com/office/powerpoint/2010/main" Requires="p14">
          <p:contentPart p14:bwMode="auto" r:id="rId4">
            <p14:nvContentPartPr>
              <p14:cNvPr id="56" name="Ink 55">
                <a:extLst>
                  <a:ext uri="{FF2B5EF4-FFF2-40B4-BE49-F238E27FC236}">
                    <a16:creationId xmlns:a16="http://schemas.microsoft.com/office/drawing/2014/main" id="{C7B43E6A-C091-4198-89BD-CAC86D2558A1}"/>
                  </a:ext>
                </a:extLst>
              </p14:cNvPr>
              <p14:cNvContentPartPr/>
              <p14:nvPr/>
            </p14:nvContentPartPr>
            <p14:xfrm>
              <a:off x="3159591" y="863871"/>
              <a:ext cx="1035000" cy="5124960"/>
            </p14:xfrm>
          </p:contentPart>
        </mc:Choice>
        <mc:Fallback>
          <p:pic>
            <p:nvPicPr>
              <p:cNvPr id="56" name="Ink 55">
                <a:extLst>
                  <a:ext uri="{FF2B5EF4-FFF2-40B4-BE49-F238E27FC236}">
                    <a16:creationId xmlns:a16="http://schemas.microsoft.com/office/drawing/2014/main" id="{C7B43E6A-C091-4198-89BD-CAC86D2558A1}"/>
                  </a:ext>
                </a:extLst>
              </p:cNvPr>
              <p:cNvPicPr/>
              <p:nvPr/>
            </p:nvPicPr>
            <p:blipFill>
              <a:blip r:embed="rId5"/>
              <a:stretch>
                <a:fillRect/>
              </a:stretch>
            </p:blipFill>
            <p:spPr>
              <a:xfrm>
                <a:off x="3141591" y="845871"/>
                <a:ext cx="1070640" cy="5160600"/>
              </a:xfrm>
              <a:prstGeom prst="rect">
                <a:avLst/>
              </a:prstGeom>
            </p:spPr>
          </p:pic>
        </mc:Fallback>
      </mc:AlternateContent>
    </p:spTree>
    <p:extLst>
      <p:ext uri="{BB962C8B-B14F-4D97-AF65-F5344CB8AC3E}">
        <p14:creationId xmlns:p14="http://schemas.microsoft.com/office/powerpoint/2010/main" val="3750182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P spid="51"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ext Box 2"/>
          <p:cNvSpPr txBox="1">
            <a:spLocks noChangeArrowheads="1"/>
          </p:cNvSpPr>
          <p:nvPr/>
        </p:nvSpPr>
        <p:spPr bwMode="auto">
          <a:xfrm>
            <a:off x="418182" y="24347"/>
            <a:ext cx="3421065" cy="70788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4000" dirty="0">
                <a:latin typeface="+mj-lt"/>
                <a:cs typeface="Calibri Light"/>
              </a:rPr>
              <a:t>Root anatomy</a:t>
            </a:r>
            <a:endParaRPr lang="en-US" sz="4000" b="1" dirty="0">
              <a:latin typeface="+mj-lt"/>
              <a:cs typeface="Calibri Light"/>
            </a:endParaRPr>
          </a:p>
        </p:txBody>
      </p:sp>
      <p:pic>
        <p:nvPicPr>
          <p:cNvPr id="3075" name="Picture 6" descr="rhizosphere2.jpg                                               00132EDARalsto                         BE11487B:"/>
          <p:cNvPicPr>
            <a:picLocks noChangeAspect="1" noChangeArrowheads="1"/>
          </p:cNvPicPr>
          <p:nvPr/>
        </p:nvPicPr>
        <p:blipFill>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a:stretch>
            <a:fillRect/>
          </a:stretch>
        </p:blipFill>
        <p:spPr bwMode="auto">
          <a:xfrm>
            <a:off x="1473669" y="677328"/>
            <a:ext cx="7391400" cy="6156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Box 2">
            <a:extLst>
              <a:ext uri="{FF2B5EF4-FFF2-40B4-BE49-F238E27FC236}">
                <a16:creationId xmlns:a16="http://schemas.microsoft.com/office/drawing/2014/main" id="{39840152-7AAA-44A7-9663-E46C7CE1B492}"/>
              </a:ext>
            </a:extLst>
          </p:cNvPr>
          <p:cNvSpPr txBox="1">
            <a:spLocks noChangeArrowheads="1"/>
          </p:cNvSpPr>
          <p:nvPr/>
        </p:nvSpPr>
        <p:spPr bwMode="auto">
          <a:xfrm>
            <a:off x="8865069" y="6025456"/>
            <a:ext cx="244676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dirty="0">
                <a:solidFill>
                  <a:srgbClr val="7030A0"/>
                </a:solidFill>
                <a:latin typeface="+mj-lt"/>
                <a:cs typeface="Calibri Light"/>
              </a:rPr>
              <a:t>Root border cell</a:t>
            </a:r>
            <a:endParaRPr lang="en-US" sz="2400" b="1" dirty="0">
              <a:solidFill>
                <a:srgbClr val="7030A0"/>
              </a:solidFill>
              <a:latin typeface="+mj-lt"/>
              <a:cs typeface="Calibri Light"/>
            </a:endParaRPr>
          </a:p>
        </p:txBody>
      </p:sp>
      <mc:AlternateContent xmlns:mc="http://schemas.openxmlformats.org/markup-compatibility/2006">
        <mc:Choice xmlns:p14="http://schemas.microsoft.com/office/powerpoint/2010/main" Requires="p14">
          <p:contentPart p14:bwMode="auto" r:id="rId4">
            <p14:nvContentPartPr>
              <p14:cNvPr id="2" name="Ink 1">
                <a:extLst>
                  <a:ext uri="{FF2B5EF4-FFF2-40B4-BE49-F238E27FC236}">
                    <a16:creationId xmlns:a16="http://schemas.microsoft.com/office/drawing/2014/main" id="{25FEB07A-1A82-4491-8B5B-A0338DA6B22B}"/>
                  </a:ext>
                </a:extLst>
              </p14:cNvPr>
              <p14:cNvContentPartPr/>
              <p14:nvPr/>
            </p14:nvContentPartPr>
            <p14:xfrm>
              <a:off x="8461543" y="6193352"/>
              <a:ext cx="240840" cy="51840"/>
            </p14:xfrm>
          </p:contentPart>
        </mc:Choice>
        <mc:Fallback>
          <p:pic>
            <p:nvPicPr>
              <p:cNvPr id="2" name="Ink 1">
                <a:extLst>
                  <a:ext uri="{FF2B5EF4-FFF2-40B4-BE49-F238E27FC236}">
                    <a16:creationId xmlns:a16="http://schemas.microsoft.com/office/drawing/2014/main" id="{25FEB07A-1A82-4491-8B5B-A0338DA6B22B}"/>
                  </a:ext>
                </a:extLst>
              </p:cNvPr>
              <p:cNvPicPr/>
              <p:nvPr/>
            </p:nvPicPr>
            <p:blipFill>
              <a:blip r:embed="rId5"/>
              <a:stretch>
                <a:fillRect/>
              </a:stretch>
            </p:blipFill>
            <p:spPr>
              <a:xfrm>
                <a:off x="8443543" y="6175352"/>
                <a:ext cx="276480" cy="8748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5" name="Ink 4">
                <a:extLst>
                  <a:ext uri="{FF2B5EF4-FFF2-40B4-BE49-F238E27FC236}">
                    <a16:creationId xmlns:a16="http://schemas.microsoft.com/office/drawing/2014/main" id="{7A7F30B8-57B8-425E-BA25-E0CF8AB78B3E}"/>
                  </a:ext>
                </a:extLst>
              </p14:cNvPr>
              <p14:cNvContentPartPr/>
              <p14:nvPr/>
            </p14:nvContentPartPr>
            <p14:xfrm>
              <a:off x="7823263" y="6469832"/>
              <a:ext cx="632160" cy="8640"/>
            </p14:xfrm>
          </p:contentPart>
        </mc:Choice>
        <mc:Fallback>
          <p:pic>
            <p:nvPicPr>
              <p:cNvPr id="5" name="Ink 4">
                <a:extLst>
                  <a:ext uri="{FF2B5EF4-FFF2-40B4-BE49-F238E27FC236}">
                    <a16:creationId xmlns:a16="http://schemas.microsoft.com/office/drawing/2014/main" id="{7A7F30B8-57B8-425E-BA25-E0CF8AB78B3E}"/>
                  </a:ext>
                </a:extLst>
              </p:cNvPr>
              <p:cNvPicPr/>
              <p:nvPr/>
            </p:nvPicPr>
            <p:blipFill>
              <a:blip r:embed="rId7"/>
              <a:stretch>
                <a:fillRect/>
              </a:stretch>
            </p:blipFill>
            <p:spPr>
              <a:xfrm>
                <a:off x="7805623" y="6451832"/>
                <a:ext cx="667800" cy="44280"/>
              </a:xfrm>
              <a:prstGeom prst="rect">
                <a:avLst/>
              </a:prstGeom>
            </p:spPr>
          </p:pic>
        </mc:Fallback>
      </mc:AlternateContent>
      <p:sp>
        <p:nvSpPr>
          <p:cNvPr id="10" name="Text Box 2">
            <a:extLst>
              <a:ext uri="{FF2B5EF4-FFF2-40B4-BE49-F238E27FC236}">
                <a16:creationId xmlns:a16="http://schemas.microsoft.com/office/drawing/2014/main" id="{2BBB7EC4-E140-4F65-AEA5-069FBBB686E3}"/>
              </a:ext>
            </a:extLst>
          </p:cNvPr>
          <p:cNvSpPr txBox="1">
            <a:spLocks noChangeArrowheads="1"/>
          </p:cNvSpPr>
          <p:nvPr/>
        </p:nvSpPr>
        <p:spPr bwMode="auto">
          <a:xfrm>
            <a:off x="8581963" y="3314678"/>
            <a:ext cx="3143040" cy="46166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dirty="0">
                <a:solidFill>
                  <a:srgbClr val="7030A0"/>
                </a:solidFill>
                <a:latin typeface="+mj-lt"/>
                <a:cs typeface="Calibri Light"/>
              </a:rPr>
              <a:t>Microbial community</a:t>
            </a:r>
            <a:endParaRPr lang="en-US" sz="2400" b="1" dirty="0">
              <a:solidFill>
                <a:srgbClr val="7030A0"/>
              </a:solidFill>
              <a:latin typeface="+mj-lt"/>
              <a:cs typeface="Calibri Light"/>
            </a:endParaRPr>
          </a:p>
        </p:txBody>
      </p:sp>
      <mc:AlternateContent xmlns:mc="http://schemas.openxmlformats.org/markup-compatibility/2006">
        <mc:Choice xmlns:p14="http://schemas.microsoft.com/office/powerpoint/2010/main" Requires="p14">
          <p:contentPart p14:bwMode="auto" r:id="rId8">
            <p14:nvContentPartPr>
              <p14:cNvPr id="8" name="Ink 7">
                <a:extLst>
                  <a:ext uri="{FF2B5EF4-FFF2-40B4-BE49-F238E27FC236}">
                    <a16:creationId xmlns:a16="http://schemas.microsoft.com/office/drawing/2014/main" id="{E74CBC09-CB94-4E22-B725-FB5E3D51C44C}"/>
                  </a:ext>
                </a:extLst>
              </p14:cNvPr>
              <p14:cNvContentPartPr/>
              <p14:nvPr/>
            </p14:nvContentPartPr>
            <p14:xfrm>
              <a:off x="7142503" y="3536151"/>
              <a:ext cx="681120" cy="9360"/>
            </p14:xfrm>
          </p:contentPart>
        </mc:Choice>
        <mc:Fallback>
          <p:pic>
            <p:nvPicPr>
              <p:cNvPr id="8" name="Ink 7">
                <a:extLst>
                  <a:ext uri="{FF2B5EF4-FFF2-40B4-BE49-F238E27FC236}">
                    <a16:creationId xmlns:a16="http://schemas.microsoft.com/office/drawing/2014/main" id="{E74CBC09-CB94-4E22-B725-FB5E3D51C44C}"/>
                  </a:ext>
                </a:extLst>
              </p:cNvPr>
              <p:cNvPicPr/>
              <p:nvPr/>
            </p:nvPicPr>
            <p:blipFill>
              <a:blip r:embed="rId9"/>
              <a:stretch>
                <a:fillRect/>
              </a:stretch>
            </p:blipFill>
            <p:spPr>
              <a:xfrm>
                <a:off x="7124503" y="3518151"/>
                <a:ext cx="716760" cy="45000"/>
              </a:xfrm>
              <a:prstGeom prst="rect">
                <a:avLst/>
              </a:prstGeom>
            </p:spPr>
          </p:pic>
        </mc:Fallback>
      </mc:AlternateContent>
      <p:sp>
        <p:nvSpPr>
          <p:cNvPr id="9" name="Rectangle 8">
            <a:extLst>
              <a:ext uri="{FF2B5EF4-FFF2-40B4-BE49-F238E27FC236}">
                <a16:creationId xmlns:a16="http://schemas.microsoft.com/office/drawing/2014/main" id="{CBF52AC5-CAB3-4150-A661-BE0FC568EF4D}"/>
              </a:ext>
            </a:extLst>
          </p:cNvPr>
          <p:cNvSpPr/>
          <p:nvPr/>
        </p:nvSpPr>
        <p:spPr>
          <a:xfrm>
            <a:off x="2199227" y="1692998"/>
            <a:ext cx="526212" cy="2393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4" name="Rectangle 13">
            <a:extLst>
              <a:ext uri="{FF2B5EF4-FFF2-40B4-BE49-F238E27FC236}">
                <a16:creationId xmlns:a16="http://schemas.microsoft.com/office/drawing/2014/main" id="{0881E5CA-BEF7-4A85-8A3F-0C396AB96F5E}"/>
              </a:ext>
            </a:extLst>
          </p:cNvPr>
          <p:cNvSpPr/>
          <p:nvPr/>
        </p:nvSpPr>
        <p:spPr>
          <a:xfrm>
            <a:off x="2199227" y="1965057"/>
            <a:ext cx="172529" cy="2393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5" name="Rectangle 14">
            <a:extLst>
              <a:ext uri="{FF2B5EF4-FFF2-40B4-BE49-F238E27FC236}">
                <a16:creationId xmlns:a16="http://schemas.microsoft.com/office/drawing/2014/main" id="{93E403DF-C31F-4D5A-91D5-D19498632122}"/>
              </a:ext>
            </a:extLst>
          </p:cNvPr>
          <p:cNvSpPr/>
          <p:nvPr/>
        </p:nvSpPr>
        <p:spPr>
          <a:xfrm>
            <a:off x="3036015" y="1965057"/>
            <a:ext cx="172529" cy="239319"/>
          </a:xfrm>
          <a:prstGeom prst="rect">
            <a:avLst/>
          </a:prstGeom>
          <a:solidFill>
            <a:srgbClr val="DDDD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mj-lt"/>
            </a:endParaRPr>
          </a:p>
        </p:txBody>
      </p:sp>
      <p:sp>
        <p:nvSpPr>
          <p:cNvPr id="16" name="Text Box 2">
            <a:extLst>
              <a:ext uri="{FF2B5EF4-FFF2-40B4-BE49-F238E27FC236}">
                <a16:creationId xmlns:a16="http://schemas.microsoft.com/office/drawing/2014/main" id="{547E2138-3E81-42B1-A54B-48C63912BC71}"/>
              </a:ext>
            </a:extLst>
          </p:cNvPr>
          <p:cNvSpPr txBox="1">
            <a:spLocks noChangeArrowheads="1"/>
          </p:cNvSpPr>
          <p:nvPr/>
        </p:nvSpPr>
        <p:spPr bwMode="auto">
          <a:xfrm>
            <a:off x="1473669" y="1399108"/>
            <a:ext cx="2398285" cy="461665"/>
          </a:xfrm>
          <a:prstGeom prst="rect">
            <a:avLst/>
          </a:prstGeom>
          <a:solidFill>
            <a:schemeClr val="bg1"/>
          </a:solid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defRPr/>
            </a:pPr>
            <a:r>
              <a:rPr lang="en-US" sz="2400" dirty="0">
                <a:solidFill>
                  <a:srgbClr val="7030A0"/>
                </a:solidFill>
                <a:latin typeface="+mj-lt"/>
                <a:cs typeface="Calibri Light"/>
              </a:rPr>
              <a:t>Vascular system</a:t>
            </a:r>
            <a:endParaRPr lang="en-US" sz="2400" b="1" dirty="0">
              <a:solidFill>
                <a:srgbClr val="7030A0"/>
              </a:solidFill>
              <a:latin typeface="+mj-lt"/>
              <a:cs typeface="Calibri Light"/>
            </a:endParaRPr>
          </a:p>
        </p:txBody>
      </p:sp>
    </p:spTree>
    <p:extLst>
      <p:ext uri="{BB962C8B-B14F-4D97-AF65-F5344CB8AC3E}">
        <p14:creationId xmlns:p14="http://schemas.microsoft.com/office/powerpoint/2010/main" val="26586675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DC7D4-7DFA-446B-A5BF-DD67DA624542}"/>
              </a:ext>
            </a:extLst>
          </p:cNvPr>
          <p:cNvSpPr>
            <a:spLocks noGrp="1"/>
          </p:cNvSpPr>
          <p:nvPr>
            <p:ph type="title"/>
          </p:nvPr>
        </p:nvSpPr>
        <p:spPr>
          <a:xfrm>
            <a:off x="506845" y="152689"/>
            <a:ext cx="11178309" cy="461665"/>
          </a:xfrm>
        </p:spPr>
        <p:txBody>
          <a:bodyPr>
            <a:normAutofit fontScale="90000"/>
          </a:bodyPr>
          <a:lstStyle/>
          <a:p>
            <a:r>
              <a:rPr lang="en-US" sz="3600" dirty="0"/>
              <a:t>Plants are an ecosystem for microbial communities</a:t>
            </a:r>
          </a:p>
        </p:txBody>
      </p:sp>
      <p:grpSp>
        <p:nvGrpSpPr>
          <p:cNvPr id="28" name="Group 27">
            <a:extLst>
              <a:ext uri="{FF2B5EF4-FFF2-40B4-BE49-F238E27FC236}">
                <a16:creationId xmlns:a16="http://schemas.microsoft.com/office/drawing/2014/main" id="{3AFB71C2-D1CC-4CF0-843F-E7D1BC04BCCB}"/>
              </a:ext>
            </a:extLst>
          </p:cNvPr>
          <p:cNvGrpSpPr/>
          <p:nvPr/>
        </p:nvGrpSpPr>
        <p:grpSpPr>
          <a:xfrm>
            <a:off x="833773" y="1646373"/>
            <a:ext cx="5846504" cy="3565253"/>
            <a:chOff x="5244182" y="782424"/>
            <a:chExt cx="5846504" cy="3565253"/>
          </a:xfrm>
        </p:grpSpPr>
        <p:grpSp>
          <p:nvGrpSpPr>
            <p:cNvPr id="29" name="Group 28">
              <a:extLst>
                <a:ext uri="{FF2B5EF4-FFF2-40B4-BE49-F238E27FC236}">
                  <a16:creationId xmlns:a16="http://schemas.microsoft.com/office/drawing/2014/main" id="{84EDFF77-8A30-4926-8E16-91A5BF9EE9E9}"/>
                </a:ext>
              </a:extLst>
            </p:cNvPr>
            <p:cNvGrpSpPr/>
            <p:nvPr/>
          </p:nvGrpSpPr>
          <p:grpSpPr>
            <a:xfrm>
              <a:off x="5244182" y="782424"/>
              <a:ext cx="5670388" cy="3565253"/>
              <a:chOff x="640170" y="373048"/>
              <a:chExt cx="10160333" cy="6388304"/>
            </a:xfrm>
          </p:grpSpPr>
          <p:pic>
            <p:nvPicPr>
              <p:cNvPr id="33" name="Picture 2" descr="Image">
                <a:extLst>
                  <a:ext uri="{FF2B5EF4-FFF2-40B4-BE49-F238E27FC236}">
                    <a16:creationId xmlns:a16="http://schemas.microsoft.com/office/drawing/2014/main" id="{E317D137-46CB-4DB4-B458-890BEC56BDA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646" b="40062"/>
              <a:stretch/>
            </p:blipFill>
            <p:spPr bwMode="auto">
              <a:xfrm>
                <a:off x="2813145" y="1002579"/>
                <a:ext cx="7437749" cy="4533055"/>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33">
                <a:extLst>
                  <a:ext uri="{FF2B5EF4-FFF2-40B4-BE49-F238E27FC236}">
                    <a16:creationId xmlns:a16="http://schemas.microsoft.com/office/drawing/2014/main" id="{0B65BD5C-E4F9-436D-97DA-E6AF70F3F44E}"/>
                  </a:ext>
                </a:extLst>
              </p:cNvPr>
              <p:cNvSpPr/>
              <p:nvPr/>
            </p:nvSpPr>
            <p:spPr>
              <a:xfrm>
                <a:off x="1599294" y="773297"/>
                <a:ext cx="5316718" cy="575099"/>
              </a:xfrm>
              <a:prstGeom prst="rect">
                <a:avLst/>
              </a:prstGeom>
              <a:solidFill>
                <a:schemeClr val="bg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35" name="Rectangle 34">
                <a:extLst>
                  <a:ext uri="{FF2B5EF4-FFF2-40B4-BE49-F238E27FC236}">
                    <a16:creationId xmlns:a16="http://schemas.microsoft.com/office/drawing/2014/main" id="{4B2EB06E-FD47-49D9-9A07-01D0CFD70CA5}"/>
                  </a:ext>
                </a:extLst>
              </p:cNvPr>
              <p:cNvSpPr/>
              <p:nvPr/>
            </p:nvSpPr>
            <p:spPr>
              <a:xfrm>
                <a:off x="5204551" y="1243712"/>
                <a:ext cx="3096582" cy="575099"/>
              </a:xfrm>
              <a:prstGeom prst="rect">
                <a:avLst/>
              </a:prstGeom>
              <a:solidFill>
                <a:schemeClr val="bg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36" name="TextBox 35">
                <a:extLst>
                  <a:ext uri="{FF2B5EF4-FFF2-40B4-BE49-F238E27FC236}">
                    <a16:creationId xmlns:a16="http://schemas.microsoft.com/office/drawing/2014/main" id="{ED56159E-467D-416F-8120-51165C1ED52F}"/>
                  </a:ext>
                </a:extLst>
              </p:cNvPr>
              <p:cNvSpPr txBox="1"/>
              <p:nvPr/>
            </p:nvSpPr>
            <p:spPr>
              <a:xfrm>
                <a:off x="640170" y="373048"/>
                <a:ext cx="8850125" cy="1268407"/>
              </a:xfrm>
              <a:prstGeom prst="rect">
                <a:avLst/>
              </a:prstGeom>
              <a:solidFill>
                <a:schemeClr val="bg1"/>
              </a:solidFill>
            </p:spPr>
            <p:txBody>
              <a:bodyPr wrap="none" rtlCol="0">
                <a:spAutoFit/>
              </a:bodyPr>
              <a:lstStyle/>
              <a:p>
                <a:r>
                  <a:rPr lang="en-US" sz="2000" b="1" dirty="0">
                    <a:solidFill>
                      <a:srgbClr val="7030A0"/>
                    </a:solidFill>
                    <a:cs typeface="Calibri Light"/>
                  </a:rPr>
                  <a:t>Epiphytic</a:t>
                </a:r>
                <a:r>
                  <a:rPr lang="en-US" sz="2000" b="1" dirty="0">
                    <a:cs typeface="Calibri Light"/>
                  </a:rPr>
                  <a:t> </a:t>
                </a:r>
                <a:r>
                  <a:rPr lang="en-US" sz="2000" dirty="0">
                    <a:cs typeface="Calibri Light"/>
                  </a:rPr>
                  <a:t>bacteria colonize the </a:t>
                </a:r>
                <a:r>
                  <a:rPr lang="en-US" sz="2000" b="1" dirty="0">
                    <a:cs typeface="Calibri Light"/>
                  </a:rPr>
                  <a:t>surfaces</a:t>
                </a:r>
              </a:p>
              <a:p>
                <a:r>
                  <a:rPr lang="en-US" sz="2000" dirty="0">
                    <a:cs typeface="Calibri Light"/>
                  </a:rPr>
                  <a:t>(phyllosphere, rhizosphere, </a:t>
                </a:r>
                <a:r>
                  <a:rPr lang="en-US" sz="2000" dirty="0" err="1">
                    <a:cs typeface="Calibri Light"/>
                  </a:rPr>
                  <a:t>etc</a:t>
                </a:r>
                <a:r>
                  <a:rPr lang="en-US" sz="2000" dirty="0">
                    <a:cs typeface="Calibri Light"/>
                  </a:rPr>
                  <a:t>)</a:t>
                </a:r>
              </a:p>
            </p:txBody>
          </p:sp>
          <p:sp>
            <p:nvSpPr>
              <p:cNvPr id="37" name="TextBox 36">
                <a:extLst>
                  <a:ext uri="{FF2B5EF4-FFF2-40B4-BE49-F238E27FC236}">
                    <a16:creationId xmlns:a16="http://schemas.microsoft.com/office/drawing/2014/main" id="{451AA108-CEC4-433E-A32C-B84D22560F9C}"/>
                  </a:ext>
                </a:extLst>
              </p:cNvPr>
              <p:cNvSpPr txBox="1"/>
              <p:nvPr/>
            </p:nvSpPr>
            <p:spPr>
              <a:xfrm>
                <a:off x="3051208" y="4941463"/>
                <a:ext cx="7749295" cy="1819889"/>
              </a:xfrm>
              <a:prstGeom prst="rect">
                <a:avLst/>
              </a:prstGeom>
              <a:solidFill>
                <a:schemeClr val="bg1"/>
              </a:solidFill>
            </p:spPr>
            <p:txBody>
              <a:bodyPr wrap="square" rtlCol="0">
                <a:spAutoFit/>
              </a:bodyPr>
              <a:lstStyle/>
              <a:p>
                <a:r>
                  <a:rPr lang="en-US" sz="2000" b="1" dirty="0">
                    <a:solidFill>
                      <a:srgbClr val="7030A0"/>
                    </a:solidFill>
                    <a:cs typeface="Calibri Light"/>
                  </a:rPr>
                  <a:t>Endophytic </a:t>
                </a:r>
                <a:r>
                  <a:rPr lang="en-US" sz="2000" dirty="0">
                    <a:cs typeface="Calibri Light"/>
                  </a:rPr>
                  <a:t>bacteria colonize the inside:  apoplast, xylem, phloem, and/or root cortex</a:t>
                </a:r>
              </a:p>
            </p:txBody>
          </p:sp>
        </p:grpSp>
        <p:sp>
          <p:nvSpPr>
            <p:cNvPr id="30" name="Rectangle 29">
              <a:extLst>
                <a:ext uri="{FF2B5EF4-FFF2-40B4-BE49-F238E27FC236}">
                  <a16:creationId xmlns:a16="http://schemas.microsoft.com/office/drawing/2014/main" id="{7A6DC52A-5A24-4FB9-833B-F63AFDE11E0B}"/>
                </a:ext>
              </a:extLst>
            </p:cNvPr>
            <p:cNvSpPr/>
            <p:nvPr/>
          </p:nvSpPr>
          <p:spPr>
            <a:xfrm>
              <a:off x="9557443" y="1866507"/>
              <a:ext cx="1094846" cy="92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4FC20950-946D-42BD-B665-241017E50DFD}"/>
                </a:ext>
              </a:extLst>
            </p:cNvPr>
            <p:cNvSpPr txBox="1"/>
            <p:nvPr/>
          </p:nvSpPr>
          <p:spPr>
            <a:xfrm>
              <a:off x="9779108" y="2008349"/>
              <a:ext cx="1311578" cy="400110"/>
            </a:xfrm>
            <a:prstGeom prst="rect">
              <a:avLst/>
            </a:prstGeom>
            <a:solidFill>
              <a:schemeClr val="bg1"/>
            </a:solidFill>
          </p:spPr>
          <p:txBody>
            <a:bodyPr wrap="square" rtlCol="0">
              <a:spAutoFit/>
            </a:bodyPr>
            <a:lstStyle/>
            <a:p>
              <a:r>
                <a:rPr lang="en-US" sz="2000" b="1" dirty="0">
                  <a:solidFill>
                    <a:srgbClr val="7030A0"/>
                  </a:solidFill>
                  <a:cs typeface="Calibri Light"/>
                </a:rPr>
                <a:t>Apoplast</a:t>
              </a:r>
            </a:p>
          </p:txBody>
        </p:sp>
        <p:cxnSp>
          <p:nvCxnSpPr>
            <p:cNvPr id="32" name="Straight Arrow Connector 31">
              <a:extLst>
                <a:ext uri="{FF2B5EF4-FFF2-40B4-BE49-F238E27FC236}">
                  <a16:creationId xmlns:a16="http://schemas.microsoft.com/office/drawing/2014/main" id="{58FE7559-5898-4DA0-AC04-5B7BFEBF796D}"/>
                </a:ext>
              </a:extLst>
            </p:cNvPr>
            <p:cNvCxnSpPr/>
            <p:nvPr/>
          </p:nvCxnSpPr>
          <p:spPr>
            <a:xfrm flipH="1" flipV="1">
              <a:off x="8959273" y="2211107"/>
              <a:ext cx="877454" cy="119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29834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DC7D4-7DFA-446B-A5BF-DD67DA624542}"/>
              </a:ext>
            </a:extLst>
          </p:cNvPr>
          <p:cNvSpPr>
            <a:spLocks noGrp="1"/>
          </p:cNvSpPr>
          <p:nvPr>
            <p:ph type="title"/>
          </p:nvPr>
        </p:nvSpPr>
        <p:spPr>
          <a:xfrm>
            <a:off x="506845" y="152689"/>
            <a:ext cx="11178309" cy="461665"/>
          </a:xfrm>
        </p:spPr>
        <p:txBody>
          <a:bodyPr>
            <a:normAutofit fontScale="90000"/>
          </a:bodyPr>
          <a:lstStyle/>
          <a:p>
            <a:r>
              <a:rPr lang="en-US" sz="3600" dirty="0"/>
              <a:t>Plants are an ecosystem for microbial communities</a:t>
            </a:r>
          </a:p>
        </p:txBody>
      </p:sp>
      <p:sp>
        <p:nvSpPr>
          <p:cNvPr id="58" name="Content Placeholder 57">
            <a:extLst>
              <a:ext uri="{FF2B5EF4-FFF2-40B4-BE49-F238E27FC236}">
                <a16:creationId xmlns:a16="http://schemas.microsoft.com/office/drawing/2014/main" id="{AD3EB244-32DB-440B-862A-2783A43AB6CD}"/>
              </a:ext>
            </a:extLst>
          </p:cNvPr>
          <p:cNvSpPr>
            <a:spLocks noGrp="1"/>
          </p:cNvSpPr>
          <p:nvPr>
            <p:ph idx="1"/>
          </p:nvPr>
        </p:nvSpPr>
        <p:spPr>
          <a:xfrm>
            <a:off x="838199" y="721443"/>
            <a:ext cx="10515600" cy="4351338"/>
          </a:xfrm>
        </p:spPr>
        <p:txBody>
          <a:bodyPr/>
          <a:lstStyle/>
          <a:p>
            <a:pPr marL="0" indent="0">
              <a:buNone/>
            </a:pPr>
            <a:r>
              <a:rPr lang="en-US" dirty="0"/>
              <a:t>Why do microbes live on and in plants? </a:t>
            </a:r>
            <a:r>
              <a:rPr lang="en-US" i="1" dirty="0">
                <a:solidFill>
                  <a:schemeClr val="accent1"/>
                </a:solidFill>
              </a:rPr>
              <a:t>Participation question </a:t>
            </a:r>
            <a:endParaRPr lang="en-US" dirty="0"/>
          </a:p>
          <a:p>
            <a:pPr marL="0" indent="0">
              <a:buNone/>
            </a:pPr>
            <a:endParaRPr lang="en-US" dirty="0"/>
          </a:p>
          <a:p>
            <a:pPr marL="0" indent="0">
              <a:buNone/>
            </a:pPr>
            <a:r>
              <a:rPr lang="en-US" dirty="0"/>
              <a:t> </a:t>
            </a:r>
          </a:p>
        </p:txBody>
      </p:sp>
      <p:grpSp>
        <p:nvGrpSpPr>
          <p:cNvPr id="59" name="Group 58">
            <a:extLst>
              <a:ext uri="{FF2B5EF4-FFF2-40B4-BE49-F238E27FC236}">
                <a16:creationId xmlns:a16="http://schemas.microsoft.com/office/drawing/2014/main" id="{295CAD1A-D088-4FFF-B0BF-409ABCB4E14C}"/>
              </a:ext>
            </a:extLst>
          </p:cNvPr>
          <p:cNvGrpSpPr/>
          <p:nvPr/>
        </p:nvGrpSpPr>
        <p:grpSpPr>
          <a:xfrm>
            <a:off x="506845" y="1561381"/>
            <a:ext cx="3813592" cy="4926013"/>
            <a:chOff x="158483" y="663286"/>
            <a:chExt cx="4375308" cy="5651581"/>
          </a:xfrm>
        </p:grpSpPr>
        <p:pic>
          <p:nvPicPr>
            <p:cNvPr id="60" name="Picture 4" descr="Disease physiology plant">
              <a:extLst>
                <a:ext uri="{FF2B5EF4-FFF2-40B4-BE49-F238E27FC236}">
                  <a16:creationId xmlns:a16="http://schemas.microsoft.com/office/drawing/2014/main" id="{E34C87A5-DADC-4266-8C8D-91379D75ED1C}"/>
                </a:ext>
              </a:extLst>
            </p:cNvPr>
            <p:cNvPicPr>
              <a:picLocks noChangeAspect="1" noChangeArrowheads="1"/>
            </p:cNvPicPr>
            <p:nvPr/>
          </p:nvPicPr>
          <p:blipFill rotWithShape="1">
            <a:blip r:embed="rId2">
              <a:lum contrast="6000"/>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a:ext>
              </a:extLst>
            </a:blip>
            <a:srcRect b="6462"/>
            <a:stretch/>
          </p:blipFill>
          <p:spPr bwMode="auto">
            <a:xfrm>
              <a:off x="158483" y="663287"/>
              <a:ext cx="4375308" cy="5651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Rectangle 60">
              <a:extLst>
                <a:ext uri="{FF2B5EF4-FFF2-40B4-BE49-F238E27FC236}">
                  <a16:creationId xmlns:a16="http://schemas.microsoft.com/office/drawing/2014/main" id="{8D4BA8CD-7FE8-49FF-A1BF-918E2EB0B4A1}"/>
                </a:ext>
              </a:extLst>
            </p:cNvPr>
            <p:cNvSpPr/>
            <p:nvPr/>
          </p:nvSpPr>
          <p:spPr>
            <a:xfrm>
              <a:off x="914400" y="1518249"/>
              <a:ext cx="707366" cy="336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0E6A5C6-8505-4C1D-80EB-7F4DE4C4488C}"/>
                </a:ext>
              </a:extLst>
            </p:cNvPr>
            <p:cNvSpPr/>
            <p:nvPr/>
          </p:nvSpPr>
          <p:spPr>
            <a:xfrm>
              <a:off x="1066800" y="846353"/>
              <a:ext cx="707366" cy="3364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05209118-9A28-4053-A00D-F22BAEAE04A8}"/>
                </a:ext>
              </a:extLst>
            </p:cNvPr>
            <p:cNvSpPr/>
            <p:nvPr/>
          </p:nvSpPr>
          <p:spPr>
            <a:xfrm>
              <a:off x="1975116" y="663286"/>
              <a:ext cx="854347" cy="183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413FC1B1-DE7C-4A58-8713-197CB8EF1F23}"/>
                </a:ext>
              </a:extLst>
            </p:cNvPr>
            <p:cNvSpPr/>
            <p:nvPr/>
          </p:nvSpPr>
          <p:spPr>
            <a:xfrm rot="20916120">
              <a:off x="413736" y="1903611"/>
              <a:ext cx="854347" cy="4082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961A535-96B2-4B20-88D6-FE3AAADDBF44}"/>
                </a:ext>
              </a:extLst>
            </p:cNvPr>
            <p:cNvSpPr/>
            <p:nvPr/>
          </p:nvSpPr>
          <p:spPr>
            <a:xfrm rot="516193">
              <a:off x="481653" y="3060466"/>
              <a:ext cx="819009" cy="4854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4AD186D-A5AA-46F4-B140-56508001C713}"/>
                </a:ext>
              </a:extLst>
            </p:cNvPr>
            <p:cNvSpPr/>
            <p:nvPr/>
          </p:nvSpPr>
          <p:spPr>
            <a:xfrm>
              <a:off x="601474" y="4760593"/>
              <a:ext cx="819009" cy="242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A7145A04-3BE4-4863-B5F4-CD4A91DAB9B5}"/>
                </a:ext>
              </a:extLst>
            </p:cNvPr>
            <p:cNvSpPr/>
            <p:nvPr/>
          </p:nvSpPr>
          <p:spPr>
            <a:xfrm>
              <a:off x="1906438" y="4517863"/>
              <a:ext cx="439699" cy="1830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3D09102A-B7A2-4DF8-9FF2-8BEA479ADA27}"/>
                </a:ext>
              </a:extLst>
            </p:cNvPr>
            <p:cNvSpPr/>
            <p:nvPr/>
          </p:nvSpPr>
          <p:spPr>
            <a:xfrm>
              <a:off x="1906437" y="4468931"/>
              <a:ext cx="327805" cy="1544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54D365D5-9873-4880-AFC2-2F7663D8772A}"/>
                </a:ext>
              </a:extLst>
            </p:cNvPr>
            <p:cNvSpPr/>
            <p:nvPr/>
          </p:nvSpPr>
          <p:spPr>
            <a:xfrm>
              <a:off x="1983742" y="3351787"/>
              <a:ext cx="439699" cy="252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E4C63672-D1A3-4CD7-A5A7-EA01D2B1077C}"/>
                </a:ext>
              </a:extLst>
            </p:cNvPr>
            <p:cNvSpPr/>
            <p:nvPr/>
          </p:nvSpPr>
          <p:spPr>
            <a:xfrm>
              <a:off x="1983741" y="3426781"/>
              <a:ext cx="439699" cy="252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F7416608-B8E8-4AB9-AC33-AA8E2BCF85C1}"/>
                </a:ext>
              </a:extLst>
            </p:cNvPr>
            <p:cNvSpPr/>
            <p:nvPr/>
          </p:nvSpPr>
          <p:spPr>
            <a:xfrm>
              <a:off x="3611258" y="2265940"/>
              <a:ext cx="439699" cy="252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3EAC4AEC-683E-41DA-BB82-BC0D4BD070D3}"/>
                </a:ext>
              </a:extLst>
            </p:cNvPr>
            <p:cNvSpPr/>
            <p:nvPr/>
          </p:nvSpPr>
          <p:spPr>
            <a:xfrm>
              <a:off x="3345066" y="2717321"/>
              <a:ext cx="439699" cy="108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3CC84A0E-9FB4-4884-A345-FA7FB67AEEBB}"/>
                </a:ext>
              </a:extLst>
            </p:cNvPr>
            <p:cNvSpPr/>
            <p:nvPr/>
          </p:nvSpPr>
          <p:spPr>
            <a:xfrm>
              <a:off x="3363298" y="3136467"/>
              <a:ext cx="439699" cy="1080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EB06B37-6ACA-4C87-9007-544BA9B17CEE}"/>
                </a:ext>
              </a:extLst>
            </p:cNvPr>
            <p:cNvSpPr/>
            <p:nvPr/>
          </p:nvSpPr>
          <p:spPr>
            <a:xfrm>
              <a:off x="2618845" y="3249297"/>
              <a:ext cx="296883" cy="102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EA01036-C713-4885-9DAD-B2F29BA4ECDF}"/>
                </a:ext>
              </a:extLst>
            </p:cNvPr>
            <p:cNvSpPr/>
            <p:nvPr/>
          </p:nvSpPr>
          <p:spPr>
            <a:xfrm>
              <a:off x="2929337" y="1415759"/>
              <a:ext cx="503976" cy="102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a:extLst>
                <a:ext uri="{FF2B5EF4-FFF2-40B4-BE49-F238E27FC236}">
                  <a16:creationId xmlns:a16="http://schemas.microsoft.com/office/drawing/2014/main" id="{DA1A6B35-F474-487D-A585-FEFB024702BC}"/>
                </a:ext>
              </a:extLst>
            </p:cNvPr>
            <p:cNvSpPr/>
            <p:nvPr/>
          </p:nvSpPr>
          <p:spPr>
            <a:xfrm>
              <a:off x="2618845" y="1264337"/>
              <a:ext cx="503976" cy="102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0B40830B-8195-439C-B16F-7E35E7535C59}"/>
                </a:ext>
              </a:extLst>
            </p:cNvPr>
            <p:cNvSpPr/>
            <p:nvPr/>
          </p:nvSpPr>
          <p:spPr>
            <a:xfrm>
              <a:off x="2618845" y="4658103"/>
              <a:ext cx="503976" cy="102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927EC202-759D-40EA-A55C-885E8423EF3E}"/>
                </a:ext>
              </a:extLst>
            </p:cNvPr>
            <p:cNvSpPr/>
            <p:nvPr/>
          </p:nvSpPr>
          <p:spPr>
            <a:xfrm>
              <a:off x="2716581" y="4952078"/>
              <a:ext cx="503976" cy="102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435B48B2-2386-4904-A093-77BC0FB13770}"/>
                </a:ext>
              </a:extLst>
            </p:cNvPr>
            <p:cNvSpPr/>
            <p:nvPr/>
          </p:nvSpPr>
          <p:spPr>
            <a:xfrm>
              <a:off x="3842104" y="4509468"/>
              <a:ext cx="503976" cy="1024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6E3CFD5D-3D74-451A-99D5-C16B196BFD85}"/>
                </a:ext>
              </a:extLst>
            </p:cNvPr>
            <p:cNvSpPr/>
            <p:nvPr/>
          </p:nvSpPr>
          <p:spPr>
            <a:xfrm>
              <a:off x="3823218" y="5714291"/>
              <a:ext cx="503976" cy="102490"/>
            </a:xfrm>
            <a:prstGeom prst="rect">
              <a:avLst/>
            </a:prstGeom>
            <a:solidFill>
              <a:srgbClr val="F7C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B0AD997F-82EF-462B-A601-A18AEC364105}"/>
                </a:ext>
              </a:extLst>
            </p:cNvPr>
            <p:cNvSpPr/>
            <p:nvPr/>
          </p:nvSpPr>
          <p:spPr>
            <a:xfrm>
              <a:off x="768511" y="5611801"/>
              <a:ext cx="715231" cy="204980"/>
            </a:xfrm>
            <a:prstGeom prst="rect">
              <a:avLst/>
            </a:prstGeom>
            <a:solidFill>
              <a:srgbClr val="F9BB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A7FEE0C6-9BEF-4C9E-9765-5486A26CF143}"/>
                </a:ext>
              </a:extLst>
            </p:cNvPr>
            <p:cNvSpPr/>
            <p:nvPr/>
          </p:nvSpPr>
          <p:spPr>
            <a:xfrm>
              <a:off x="1058935" y="5944415"/>
              <a:ext cx="715231" cy="204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D50AC088-C912-46BB-AF08-C676E36FC3EF}"/>
                </a:ext>
              </a:extLst>
            </p:cNvPr>
            <p:cNvSpPr/>
            <p:nvPr/>
          </p:nvSpPr>
          <p:spPr>
            <a:xfrm>
              <a:off x="1416550" y="6109886"/>
              <a:ext cx="715231" cy="2049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4" name="TextBox 83">
            <a:extLst>
              <a:ext uri="{FF2B5EF4-FFF2-40B4-BE49-F238E27FC236}">
                <a16:creationId xmlns:a16="http://schemas.microsoft.com/office/drawing/2014/main" id="{547A8A0B-DD5E-42AB-AC5C-E5E202CF1BCA}"/>
              </a:ext>
            </a:extLst>
          </p:cNvPr>
          <p:cNvSpPr txBox="1"/>
          <p:nvPr/>
        </p:nvSpPr>
        <p:spPr>
          <a:xfrm>
            <a:off x="4227015" y="1228054"/>
            <a:ext cx="5503581" cy="830997"/>
          </a:xfrm>
          <a:prstGeom prst="rect">
            <a:avLst/>
          </a:prstGeom>
          <a:noFill/>
        </p:spPr>
        <p:txBody>
          <a:bodyPr wrap="square" rtlCol="0">
            <a:spAutoFit/>
          </a:bodyPr>
          <a:lstStyle/>
          <a:p>
            <a:r>
              <a:rPr lang="en-US" sz="2400" b="1" dirty="0">
                <a:solidFill>
                  <a:srgbClr val="7030A0"/>
                </a:solidFill>
                <a:latin typeface="+mj-lt"/>
                <a:cs typeface="Calibri Light"/>
              </a:rPr>
              <a:t>Leaves</a:t>
            </a:r>
            <a:r>
              <a:rPr lang="en-US" sz="2400" dirty="0">
                <a:solidFill>
                  <a:srgbClr val="7030A0"/>
                </a:solidFill>
                <a:latin typeface="+mj-lt"/>
                <a:cs typeface="Calibri Light"/>
              </a:rPr>
              <a:t> release volatile organic carbon (VOCs) from stomata. </a:t>
            </a:r>
          </a:p>
        </p:txBody>
      </p:sp>
      <p:pic>
        <p:nvPicPr>
          <p:cNvPr id="85" name="Picture 2" descr="Image">
            <a:extLst>
              <a:ext uri="{FF2B5EF4-FFF2-40B4-BE49-F238E27FC236}">
                <a16:creationId xmlns:a16="http://schemas.microsoft.com/office/drawing/2014/main" id="{C180565D-55F6-4A6B-9BF6-9589F19473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646" t="9591" r="13288" b="51323"/>
          <a:stretch/>
        </p:blipFill>
        <p:spPr bwMode="auto">
          <a:xfrm>
            <a:off x="4173784" y="2085267"/>
            <a:ext cx="3879828" cy="2029072"/>
          </a:xfrm>
          <a:prstGeom prst="rect">
            <a:avLst/>
          </a:prstGeom>
          <a:noFill/>
          <a:extLst>
            <a:ext uri="{909E8E84-426E-40DD-AFC4-6F175D3DCCD1}">
              <a14:hiddenFill xmlns:a14="http://schemas.microsoft.com/office/drawing/2010/main">
                <a:solidFill>
                  <a:srgbClr val="FFFFFF"/>
                </a:solidFill>
              </a14:hiddenFill>
            </a:ext>
          </a:extLst>
        </p:spPr>
      </p:pic>
      <p:sp>
        <p:nvSpPr>
          <p:cNvPr id="86" name="TextBox 85">
            <a:extLst>
              <a:ext uri="{FF2B5EF4-FFF2-40B4-BE49-F238E27FC236}">
                <a16:creationId xmlns:a16="http://schemas.microsoft.com/office/drawing/2014/main" id="{6BCEC464-0A8A-4A82-9FFE-AF0AC79FF5A0}"/>
              </a:ext>
            </a:extLst>
          </p:cNvPr>
          <p:cNvSpPr txBox="1"/>
          <p:nvPr/>
        </p:nvSpPr>
        <p:spPr>
          <a:xfrm>
            <a:off x="9996227" y="1131934"/>
            <a:ext cx="2252936" cy="478030"/>
          </a:xfrm>
          <a:prstGeom prst="rect">
            <a:avLst/>
          </a:prstGeom>
          <a:noFill/>
        </p:spPr>
        <p:txBody>
          <a:bodyPr wrap="square" rtlCol="0">
            <a:spAutoFit/>
          </a:bodyPr>
          <a:lstStyle/>
          <a:p>
            <a:r>
              <a:rPr lang="en-US" sz="2400" b="1" dirty="0">
                <a:solidFill>
                  <a:srgbClr val="7030A0"/>
                </a:solidFill>
                <a:latin typeface="+mj-lt"/>
                <a:cs typeface="Calibri Light"/>
              </a:rPr>
              <a:t>Food, shelter</a:t>
            </a:r>
            <a:endParaRPr lang="en-US" sz="2400" dirty="0">
              <a:solidFill>
                <a:srgbClr val="7030A0"/>
              </a:solidFill>
              <a:latin typeface="+mj-lt"/>
              <a:cs typeface="Calibri Light"/>
            </a:endParaRPr>
          </a:p>
        </p:txBody>
      </p:sp>
      <p:sp>
        <p:nvSpPr>
          <p:cNvPr id="87" name="TextBox 86">
            <a:extLst>
              <a:ext uri="{FF2B5EF4-FFF2-40B4-BE49-F238E27FC236}">
                <a16:creationId xmlns:a16="http://schemas.microsoft.com/office/drawing/2014/main" id="{97F80FDE-7E63-4349-8BF2-7D1AEDCD7151}"/>
              </a:ext>
            </a:extLst>
          </p:cNvPr>
          <p:cNvSpPr txBox="1"/>
          <p:nvPr/>
        </p:nvSpPr>
        <p:spPr>
          <a:xfrm>
            <a:off x="4524902" y="5299564"/>
            <a:ext cx="5815652" cy="954107"/>
          </a:xfrm>
          <a:prstGeom prst="rect">
            <a:avLst/>
          </a:prstGeom>
          <a:solidFill>
            <a:schemeClr val="bg1"/>
          </a:solidFill>
        </p:spPr>
        <p:txBody>
          <a:bodyPr wrap="square" rtlCol="0">
            <a:spAutoFit/>
          </a:bodyPr>
          <a:lstStyle/>
          <a:p>
            <a:r>
              <a:rPr lang="en-US" sz="2800" dirty="0">
                <a:solidFill>
                  <a:srgbClr val="7030A0"/>
                </a:solidFill>
                <a:latin typeface="+mj-lt"/>
              </a:rPr>
              <a:t>Plants release up to 20% of all photosynthate through their roots</a:t>
            </a:r>
          </a:p>
        </p:txBody>
      </p:sp>
      <mc:AlternateContent xmlns:mc="http://schemas.openxmlformats.org/markup-compatibility/2006">
        <mc:Choice xmlns:p14="http://schemas.microsoft.com/office/powerpoint/2010/main" Requires="p14">
          <p:contentPart p14:bwMode="auto" r:id="rId5">
            <p14:nvContentPartPr>
              <p14:cNvPr id="88" name="Ink 87">
                <a:extLst>
                  <a:ext uri="{FF2B5EF4-FFF2-40B4-BE49-F238E27FC236}">
                    <a16:creationId xmlns:a16="http://schemas.microsoft.com/office/drawing/2014/main" id="{EDB59357-4372-4FDD-BADE-888197778CA0}"/>
                  </a:ext>
                </a:extLst>
              </p14:cNvPr>
              <p14:cNvContentPartPr/>
              <p14:nvPr/>
            </p14:nvContentPartPr>
            <p14:xfrm>
              <a:off x="3318711" y="5483391"/>
              <a:ext cx="1176480" cy="876600"/>
            </p14:xfrm>
          </p:contentPart>
        </mc:Choice>
        <mc:Fallback>
          <p:pic>
            <p:nvPicPr>
              <p:cNvPr id="88" name="Ink 87">
                <a:extLst>
                  <a:ext uri="{FF2B5EF4-FFF2-40B4-BE49-F238E27FC236}">
                    <a16:creationId xmlns:a16="http://schemas.microsoft.com/office/drawing/2014/main" id="{EDB59357-4372-4FDD-BADE-888197778CA0}"/>
                  </a:ext>
                </a:extLst>
              </p:cNvPr>
              <p:cNvPicPr/>
              <p:nvPr/>
            </p:nvPicPr>
            <p:blipFill>
              <a:blip r:embed="rId6"/>
              <a:stretch>
                <a:fillRect/>
              </a:stretch>
            </p:blipFill>
            <p:spPr>
              <a:xfrm>
                <a:off x="3301071" y="5465391"/>
                <a:ext cx="1212120" cy="912240"/>
              </a:xfrm>
              <a:prstGeom prst="rect">
                <a:avLst/>
              </a:prstGeom>
            </p:spPr>
          </p:pic>
        </mc:Fallback>
      </mc:AlternateContent>
    </p:spTree>
    <p:extLst>
      <p:ext uri="{BB962C8B-B14F-4D97-AF65-F5344CB8AC3E}">
        <p14:creationId xmlns:p14="http://schemas.microsoft.com/office/powerpoint/2010/main" val="2521600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73771" y="210470"/>
            <a:ext cx="11245516" cy="523220"/>
          </a:xfrm>
          <a:prstGeom prst="rect">
            <a:avLst/>
          </a:prstGeom>
          <a:noFill/>
        </p:spPr>
        <p:txBody>
          <a:bodyPr wrap="square" rtlCol="0">
            <a:spAutoFit/>
          </a:bodyPr>
          <a:lstStyle/>
          <a:p>
            <a:pPr fontAlgn="base">
              <a:spcBef>
                <a:spcPct val="0"/>
              </a:spcBef>
              <a:spcAft>
                <a:spcPct val="0"/>
              </a:spcAft>
            </a:pPr>
            <a:r>
              <a:rPr lang="en-US" sz="2800" dirty="0">
                <a:latin typeface="+mj-lt"/>
                <a:cs typeface="Calibri" pitchFamily="34" charset="0"/>
              </a:rPr>
              <a:t>Disease physiology</a:t>
            </a:r>
          </a:p>
        </p:txBody>
      </p:sp>
      <p:sp>
        <p:nvSpPr>
          <p:cNvPr id="5" name="TextBox 4">
            <a:extLst>
              <a:ext uri="{FF2B5EF4-FFF2-40B4-BE49-F238E27FC236}">
                <a16:creationId xmlns:a16="http://schemas.microsoft.com/office/drawing/2014/main" id="{CA755B6C-C208-4D2E-91EC-BF913D1CD69D}"/>
              </a:ext>
            </a:extLst>
          </p:cNvPr>
          <p:cNvSpPr txBox="1"/>
          <p:nvPr/>
        </p:nvSpPr>
        <p:spPr>
          <a:xfrm>
            <a:off x="384575" y="1086296"/>
            <a:ext cx="7270867" cy="4431983"/>
          </a:xfrm>
          <a:prstGeom prst="rect">
            <a:avLst/>
          </a:prstGeom>
          <a:noFill/>
        </p:spPr>
        <p:txBody>
          <a:bodyPr wrap="square" rtlCol="0">
            <a:spAutoFit/>
          </a:bodyPr>
          <a:lstStyle/>
          <a:p>
            <a:pPr fontAlgn="base">
              <a:spcBef>
                <a:spcPct val="0"/>
              </a:spcBef>
              <a:spcAft>
                <a:spcPct val="0"/>
              </a:spcAft>
            </a:pPr>
            <a:r>
              <a:rPr lang="en-US" sz="2400" dirty="0">
                <a:solidFill>
                  <a:srgbClr val="000000"/>
                </a:solidFill>
                <a:latin typeface="+mj-lt"/>
                <a:cs typeface="Calibri" pitchFamily="34" charset="0"/>
              </a:rPr>
              <a:t>Process affected:</a:t>
            </a:r>
            <a:r>
              <a:rPr lang="en-US" sz="2400" b="1" dirty="0">
                <a:solidFill>
                  <a:srgbClr val="000000"/>
                </a:solidFill>
                <a:latin typeface="+mj-lt"/>
                <a:cs typeface="Calibri" pitchFamily="34" charset="0"/>
              </a:rPr>
              <a:t> Growth</a:t>
            </a:r>
          </a:p>
          <a:p>
            <a:pPr fontAlgn="base">
              <a:spcBef>
                <a:spcPct val="0"/>
              </a:spcBef>
              <a:spcAft>
                <a:spcPct val="0"/>
              </a:spcAft>
            </a:pPr>
            <a:endParaRPr lang="en-US" sz="2400" b="1" dirty="0">
              <a:solidFill>
                <a:srgbClr val="000000"/>
              </a:solidFill>
              <a:latin typeface="+mj-lt"/>
              <a:cs typeface="Calibri" pitchFamily="34" charset="0"/>
            </a:endParaRPr>
          </a:p>
          <a:p>
            <a:pPr fontAlgn="base">
              <a:spcBef>
                <a:spcPct val="0"/>
              </a:spcBef>
              <a:spcAft>
                <a:spcPct val="0"/>
              </a:spcAft>
            </a:pPr>
            <a:r>
              <a:rPr lang="en-US" sz="2400" b="1" dirty="0">
                <a:solidFill>
                  <a:srgbClr val="000000"/>
                </a:solidFill>
                <a:latin typeface="+mj-lt"/>
                <a:cs typeface="Calibri" pitchFamily="34" charset="0"/>
              </a:rPr>
              <a:t>Too little:</a:t>
            </a:r>
          </a:p>
          <a:p>
            <a:pPr fontAlgn="base">
              <a:spcBef>
                <a:spcPct val="0"/>
              </a:spcBef>
              <a:spcAft>
                <a:spcPct val="0"/>
              </a:spcAft>
            </a:pPr>
            <a:r>
              <a:rPr lang="en-US" sz="2400" dirty="0">
                <a:solidFill>
                  <a:srgbClr val="7030A0"/>
                </a:solidFill>
                <a:latin typeface="+mj-lt"/>
                <a:cs typeface="Calibri" pitchFamily="34" charset="0"/>
              </a:rPr>
              <a:t>Stunting </a:t>
            </a:r>
            <a:r>
              <a:rPr lang="en-US" sz="2400" dirty="0">
                <a:solidFill>
                  <a:srgbClr val="000000"/>
                </a:solidFill>
                <a:latin typeface="+mj-lt"/>
                <a:cs typeface="Calibri" pitchFamily="34" charset="0"/>
              </a:rPr>
              <a:t>(very common)</a:t>
            </a:r>
          </a:p>
          <a:p>
            <a:pPr fontAlgn="base">
              <a:spcBef>
                <a:spcPct val="0"/>
              </a:spcBef>
              <a:spcAft>
                <a:spcPct val="0"/>
              </a:spcAft>
            </a:pPr>
            <a:r>
              <a:rPr lang="en-US" sz="2400" dirty="0">
                <a:solidFill>
                  <a:srgbClr val="7030A0"/>
                </a:solidFill>
                <a:cs typeface="Calibri" pitchFamily="34" charset="0"/>
              </a:rPr>
              <a:t>Defoliation</a:t>
            </a:r>
            <a:endParaRPr lang="en-US" sz="2400" dirty="0">
              <a:cs typeface="Calibri" pitchFamily="34" charset="0"/>
            </a:endParaRPr>
          </a:p>
          <a:p>
            <a:pPr fontAlgn="base">
              <a:spcBef>
                <a:spcPct val="0"/>
              </a:spcBef>
              <a:spcAft>
                <a:spcPct val="0"/>
              </a:spcAft>
            </a:pPr>
            <a:endParaRPr lang="en-US" sz="2400" b="1" dirty="0">
              <a:solidFill>
                <a:srgbClr val="000000"/>
              </a:solidFill>
              <a:latin typeface="+mj-lt"/>
              <a:cs typeface="Calibri" pitchFamily="34" charset="0"/>
            </a:endParaRPr>
          </a:p>
          <a:p>
            <a:pPr fontAlgn="base">
              <a:spcBef>
                <a:spcPct val="0"/>
              </a:spcBef>
              <a:spcAft>
                <a:spcPct val="0"/>
              </a:spcAft>
            </a:pPr>
            <a:r>
              <a:rPr lang="en-US" sz="2400" b="1" dirty="0">
                <a:solidFill>
                  <a:srgbClr val="000000"/>
                </a:solidFill>
                <a:cs typeface="Calibri" pitchFamily="34" charset="0"/>
              </a:rPr>
              <a:t>Too Much:</a:t>
            </a:r>
            <a:endParaRPr lang="en-US" sz="2400" b="1" dirty="0">
              <a:solidFill>
                <a:srgbClr val="000000"/>
              </a:solidFill>
              <a:latin typeface="+mj-lt"/>
              <a:cs typeface="Calibri" pitchFamily="34" charset="0"/>
            </a:endParaRPr>
          </a:p>
          <a:p>
            <a:pPr fontAlgn="base">
              <a:spcBef>
                <a:spcPct val="0"/>
              </a:spcBef>
              <a:spcAft>
                <a:spcPct val="0"/>
              </a:spcAft>
            </a:pPr>
            <a:r>
              <a:rPr lang="en-US" sz="2400" dirty="0">
                <a:solidFill>
                  <a:srgbClr val="7030A0"/>
                </a:solidFill>
                <a:latin typeface="+mj-lt"/>
                <a:cs typeface="Calibri" pitchFamily="34" charset="0"/>
              </a:rPr>
              <a:t>Galls</a:t>
            </a:r>
            <a:r>
              <a:rPr lang="en-US" sz="2400" dirty="0">
                <a:solidFill>
                  <a:srgbClr val="000000"/>
                </a:solidFill>
                <a:latin typeface="+mj-lt"/>
                <a:cs typeface="Calibri" pitchFamily="34" charset="0"/>
              </a:rPr>
              <a:t>: abnormal plant growths (tumor or wart-like)</a:t>
            </a:r>
          </a:p>
          <a:p>
            <a:pPr fontAlgn="base">
              <a:spcBef>
                <a:spcPct val="0"/>
              </a:spcBef>
              <a:spcAft>
                <a:spcPct val="0"/>
              </a:spcAft>
            </a:pPr>
            <a:endParaRPr lang="en-US" sz="2400" dirty="0">
              <a:solidFill>
                <a:srgbClr val="000000"/>
              </a:solidFill>
              <a:latin typeface="+mj-lt"/>
              <a:cs typeface="Calibri" pitchFamily="34" charset="0"/>
            </a:endParaRPr>
          </a:p>
          <a:p>
            <a:pPr fontAlgn="base">
              <a:spcBef>
                <a:spcPct val="0"/>
              </a:spcBef>
              <a:spcAft>
                <a:spcPct val="0"/>
              </a:spcAft>
            </a:pPr>
            <a:r>
              <a:rPr lang="en-US" sz="2400" dirty="0">
                <a:solidFill>
                  <a:srgbClr val="7030A0"/>
                </a:solidFill>
                <a:latin typeface="+mj-lt"/>
                <a:cs typeface="Calibri" pitchFamily="34" charset="0"/>
              </a:rPr>
              <a:t>witches’ brooms: </a:t>
            </a:r>
            <a:r>
              <a:rPr lang="en-US" dirty="0">
                <a:latin typeface="+mj-lt"/>
              </a:rPr>
              <a:t>abnormal </a:t>
            </a:r>
            <a:r>
              <a:rPr lang="en-US" dirty="0" err="1">
                <a:latin typeface="+mj-lt"/>
              </a:rPr>
              <a:t>brushlike</a:t>
            </a:r>
            <a:r>
              <a:rPr lang="en-US" dirty="0">
                <a:latin typeface="+mj-lt"/>
              </a:rPr>
              <a:t> cluster of dwarfed weak shoots arising at or near the same point</a:t>
            </a:r>
          </a:p>
          <a:p>
            <a:pPr fontAlgn="base">
              <a:spcBef>
                <a:spcPct val="0"/>
              </a:spcBef>
              <a:spcAft>
                <a:spcPct val="0"/>
              </a:spcAft>
            </a:pPr>
            <a:r>
              <a:rPr lang="en-US" sz="2400" dirty="0" err="1">
                <a:solidFill>
                  <a:srgbClr val="7030A0"/>
                </a:solidFill>
                <a:latin typeface="+mj-lt"/>
                <a:cs typeface="Calibri" pitchFamily="34" charset="0"/>
              </a:rPr>
              <a:t>bunchytop</a:t>
            </a:r>
            <a:endParaRPr lang="en-US" sz="2400" dirty="0">
              <a:solidFill>
                <a:srgbClr val="7030A0"/>
              </a:solidFill>
              <a:latin typeface="+mj-lt"/>
              <a:cs typeface="Calibri" pitchFamily="34" charset="0"/>
            </a:endParaRPr>
          </a:p>
        </p:txBody>
      </p:sp>
      <p:pic>
        <p:nvPicPr>
          <p:cNvPr id="3074" name="Picture 2" descr="http://schmidling.com/pine2.jpg">
            <a:extLst>
              <a:ext uri="{FF2B5EF4-FFF2-40B4-BE49-F238E27FC236}">
                <a16:creationId xmlns:a16="http://schemas.microsoft.com/office/drawing/2014/main" id="{5C9EDD54-D8CA-41A6-BE9F-D5C39FA3E6B2}"/>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12896" t="7995" r="1310" b="14610"/>
          <a:stretch/>
        </p:blipFill>
        <p:spPr bwMode="auto">
          <a:xfrm>
            <a:off x="8484971" y="3117181"/>
            <a:ext cx="2636874" cy="356811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alls on Shade Trees and Shrubs">
            <a:extLst>
              <a:ext uri="{FF2B5EF4-FFF2-40B4-BE49-F238E27FC236}">
                <a16:creationId xmlns:a16="http://schemas.microsoft.com/office/drawing/2014/main" id="{901E894C-4D39-42AB-B580-C4C4224D5FDF}"/>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10000" b="92363" l="10000" r="90000">
                        <a14:foregroundMark x1="67654" y1="98407" x2="58807" y2="84835"/>
                        <a14:foregroundMark x1="58807" y1="84835" x2="56584" y2="77198"/>
                        <a14:foregroundMark x1="56584" y1="77198" x2="70453" y2="92363"/>
                        <a14:foregroundMark x1="56049" y1="78269" x2="50494" y2="71786"/>
                        <a14:foregroundMark x1="50494" y1="71786" x2="50947" y2="71126"/>
                        <a14:foregroundMark x1="54198" y1="75467" x2="49053" y2="75000"/>
                        <a14:foregroundMark x1="27695" y1="36703" x2="16296" y2="37115"/>
                        <a14:foregroundMark x1="16296" y1="37115" x2="14486" y2="29890"/>
                        <a14:foregroundMark x1="14486" y1="29890" x2="14486" y2="29890"/>
                        <a14:foregroundMark x1="41193" y1="52060" x2="36296" y2="47720"/>
                        <a14:foregroundMark x1="41193" y1="55934" x2="37695" y2="52995"/>
                        <a14:foregroundMark x1="37942" y1="51896" x2="33745" y2="48022"/>
                        <a14:foregroundMark x1="61152" y1="53297" x2="60905" y2="50055"/>
                        <a14:foregroundMark x1="42798" y1="56868" x2="37449" y2="54231"/>
                        <a14:foregroundMark x1="41646" y1="57335" x2="36749" y2="54396"/>
                        <a14:foregroundMark x1="42346" y1="57500" x2="36996" y2="55165"/>
                        <a14:foregroundMark x1="35597" y1="56099" x2="43498" y2="55769"/>
                        <a14:foregroundMark x1="38601" y1="56099" x2="40700" y2="57335"/>
                        <a14:backgroundMark x1="80658" y1="83379" x2="75885" y2="76181"/>
                        <a14:backgroundMark x1="75885" y1="76181" x2="72140" y2="53681"/>
                        <a14:backgroundMark x1="72140" y1="53681" x2="69959" y2="50192"/>
                        <a14:backgroundMark x1="54650" y1="85082" x2="46502" y2="79478"/>
                        <a14:backgroundMark x1="46502" y1="79478" x2="41852" y2="65412"/>
                        <a14:backgroundMark x1="41852" y1="65412" x2="32798" y2="59203"/>
                        <a14:backgroundMark x1="23045" y1="49725" x2="33745" y2="62610"/>
                        <a14:backgroundMark x1="29342" y1="46484" x2="17119" y2="45412"/>
                        <a14:backgroundMark x1="17119" y1="45412" x2="15391" y2="45714"/>
                        <a14:backgroundMark x1="31893" y1="50055" x2="35103" y2="42802"/>
                        <a14:backgroundMark x1="35103" y1="42802" x2="24444" y2="42225"/>
                        <a14:backgroundMark x1="24444" y1="42225" x2="31193" y2="47885"/>
                        <a14:backgroundMark x1="31193" y1="47885" x2="31193" y2="48022"/>
                        <a14:backgroundMark x1="47695" y1="71896" x2="44650" y2="65220"/>
                        <a14:backgroundMark x1="44650" y1="65220" x2="38395" y2="61676"/>
                        <a14:backgroundMark x1="56626" y1="41209" x2="52222" y2="35769"/>
                      </a14:backgroundRemoval>
                    </a14:imgEffect>
                  </a14:imgLayer>
                </a14:imgProps>
              </a:ext>
              <a:ext uri="{28A0092B-C50C-407E-A947-70E740481C1C}">
                <a14:useLocalDpi xmlns:a14="http://schemas.microsoft.com/office/drawing/2010/main" val="0"/>
              </a:ext>
            </a:extLst>
          </a:blip>
          <a:srcRect r="40130" b="44528"/>
          <a:stretch/>
        </p:blipFill>
        <p:spPr bwMode="auto">
          <a:xfrm>
            <a:off x="6149163" y="871870"/>
            <a:ext cx="2137144" cy="296611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hat Causes Witches&amp;amp;#39; Broom In Trees? - Organic Plant Care LLC | Organic  Lawn &amp;amp;amp; Plant Health Service in Hunterdon, Morris, Somerset &amp;amp;amp; Union  Counties, NJ and Bucks County, PA">
            <a:extLst>
              <a:ext uri="{FF2B5EF4-FFF2-40B4-BE49-F238E27FC236}">
                <a16:creationId xmlns:a16="http://schemas.microsoft.com/office/drawing/2014/main" id="{0CE28D02-7534-4F9D-902F-DFFA6CE7F0E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9305" r="19648"/>
          <a:stretch/>
        </p:blipFill>
        <p:spPr bwMode="auto">
          <a:xfrm>
            <a:off x="6368902" y="5028519"/>
            <a:ext cx="1917405" cy="16931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46824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357923" y="834203"/>
            <a:ext cx="7470631" cy="830997"/>
          </a:xfrm>
          <a:prstGeom prst="rect">
            <a:avLst/>
          </a:prstGeom>
          <a:noFill/>
        </p:spPr>
        <p:txBody>
          <a:bodyPr wrap="square" rtlCol="0">
            <a:spAutoFit/>
          </a:bodyPr>
          <a:lstStyle/>
          <a:p>
            <a:pPr fontAlgn="base">
              <a:spcBef>
                <a:spcPct val="0"/>
              </a:spcBef>
              <a:spcAft>
                <a:spcPct val="0"/>
              </a:spcAft>
            </a:pPr>
            <a:r>
              <a:rPr lang="en-US" sz="2400" dirty="0">
                <a:solidFill>
                  <a:srgbClr val="000000"/>
                </a:solidFill>
                <a:latin typeface="+mj-lt"/>
                <a:cs typeface="Calibri" pitchFamily="34" charset="0"/>
              </a:rPr>
              <a:t>Process impaired: </a:t>
            </a:r>
            <a:r>
              <a:rPr lang="en-US" sz="2400" b="1" dirty="0">
                <a:solidFill>
                  <a:srgbClr val="000000"/>
                </a:solidFill>
                <a:latin typeface="+mj-lt"/>
                <a:cs typeface="Calibri" pitchFamily="34" charset="0"/>
              </a:rPr>
              <a:t>Photosynthesis</a:t>
            </a:r>
          </a:p>
          <a:p>
            <a:pPr marL="800100" lvl="1" indent="-342900" fontAlgn="base">
              <a:spcBef>
                <a:spcPct val="0"/>
              </a:spcBef>
              <a:spcAft>
                <a:spcPct val="0"/>
              </a:spcAft>
              <a:buFont typeface="Arial" pitchFamily="34" charset="0"/>
              <a:buChar char="•"/>
              <a:tabLst>
                <a:tab pos="682625" algn="l"/>
              </a:tabLst>
            </a:pPr>
            <a:r>
              <a:rPr lang="en-US" sz="2400" dirty="0">
                <a:latin typeface="+mj-lt"/>
                <a:cs typeface="Calibri" pitchFamily="34" charset="0"/>
              </a:rPr>
              <a:t>Symptoms: </a:t>
            </a:r>
            <a:r>
              <a:rPr lang="en-US" sz="2400" dirty="0">
                <a:solidFill>
                  <a:srgbClr val="7030A0"/>
                </a:solidFill>
                <a:latin typeface="+mj-lt"/>
                <a:cs typeface="Calibri" pitchFamily="34" charset="0"/>
              </a:rPr>
              <a:t>chlorosis, necrosis</a:t>
            </a:r>
          </a:p>
        </p:txBody>
      </p:sp>
      <p:sp>
        <p:nvSpPr>
          <p:cNvPr id="12" name="TextBox 11">
            <a:extLst>
              <a:ext uri="{FF2B5EF4-FFF2-40B4-BE49-F238E27FC236}">
                <a16:creationId xmlns:a16="http://schemas.microsoft.com/office/drawing/2014/main" id="{7644407C-ECEF-4438-A42C-D2067B0BCE66}"/>
              </a:ext>
            </a:extLst>
          </p:cNvPr>
          <p:cNvSpPr txBox="1"/>
          <p:nvPr/>
        </p:nvSpPr>
        <p:spPr>
          <a:xfrm>
            <a:off x="363311" y="2083594"/>
            <a:ext cx="6241884" cy="1200329"/>
          </a:xfrm>
          <a:prstGeom prst="rect">
            <a:avLst/>
          </a:prstGeom>
          <a:noFill/>
        </p:spPr>
        <p:txBody>
          <a:bodyPr wrap="square" rtlCol="0">
            <a:spAutoFit/>
          </a:bodyPr>
          <a:lstStyle/>
          <a:p>
            <a:pPr fontAlgn="base">
              <a:spcBef>
                <a:spcPct val="0"/>
              </a:spcBef>
              <a:spcAft>
                <a:spcPct val="0"/>
              </a:spcAft>
            </a:pPr>
            <a:r>
              <a:rPr lang="en-US" sz="2400" dirty="0">
                <a:solidFill>
                  <a:srgbClr val="000000"/>
                </a:solidFill>
                <a:latin typeface="+mj-lt"/>
                <a:cs typeface="Calibri" pitchFamily="34" charset="0"/>
              </a:rPr>
              <a:t>Process impaired: </a:t>
            </a:r>
            <a:r>
              <a:rPr lang="en-US" sz="2400" b="1" dirty="0">
                <a:solidFill>
                  <a:srgbClr val="000000"/>
                </a:solidFill>
                <a:latin typeface="+mj-lt"/>
                <a:cs typeface="Calibri" pitchFamily="34" charset="0"/>
              </a:rPr>
              <a:t>Carbohydrate storage</a:t>
            </a:r>
          </a:p>
          <a:p>
            <a:pPr marL="800100" lvl="1" indent="-342900" fontAlgn="base">
              <a:spcBef>
                <a:spcPct val="0"/>
              </a:spcBef>
              <a:spcAft>
                <a:spcPct val="0"/>
              </a:spcAft>
              <a:buFont typeface="Arial" pitchFamily="34" charset="0"/>
              <a:buChar char="•"/>
              <a:tabLst>
                <a:tab pos="682625" algn="l"/>
              </a:tabLst>
            </a:pPr>
            <a:r>
              <a:rPr lang="en-US" sz="2400" dirty="0">
                <a:latin typeface="+mj-lt"/>
                <a:cs typeface="Calibri" pitchFamily="34" charset="0"/>
              </a:rPr>
              <a:t>Symptoms: </a:t>
            </a:r>
            <a:r>
              <a:rPr lang="en-US" sz="2400" dirty="0">
                <a:solidFill>
                  <a:srgbClr val="7030A0"/>
                </a:solidFill>
                <a:latin typeface="+mj-lt"/>
                <a:cs typeface="Calibri" pitchFamily="34" charset="0"/>
              </a:rPr>
              <a:t>reduced yield, # and size of fruit, tuber, seeds …</a:t>
            </a:r>
          </a:p>
        </p:txBody>
      </p:sp>
      <p:sp>
        <p:nvSpPr>
          <p:cNvPr id="13" name="TextBox 12">
            <a:extLst>
              <a:ext uri="{FF2B5EF4-FFF2-40B4-BE49-F238E27FC236}">
                <a16:creationId xmlns:a16="http://schemas.microsoft.com/office/drawing/2014/main" id="{9341D9A0-A101-431C-A38A-2FA23A8D7A1D}"/>
              </a:ext>
            </a:extLst>
          </p:cNvPr>
          <p:cNvSpPr txBox="1"/>
          <p:nvPr/>
        </p:nvSpPr>
        <p:spPr>
          <a:xfrm>
            <a:off x="357923" y="3702317"/>
            <a:ext cx="7095500" cy="1938992"/>
          </a:xfrm>
          <a:prstGeom prst="rect">
            <a:avLst/>
          </a:prstGeom>
          <a:noFill/>
        </p:spPr>
        <p:txBody>
          <a:bodyPr wrap="square" rtlCol="0">
            <a:spAutoFit/>
          </a:bodyPr>
          <a:lstStyle/>
          <a:p>
            <a:pPr fontAlgn="base">
              <a:spcBef>
                <a:spcPct val="0"/>
              </a:spcBef>
              <a:spcAft>
                <a:spcPct val="0"/>
              </a:spcAft>
            </a:pPr>
            <a:r>
              <a:rPr lang="en-US" sz="2400" dirty="0">
                <a:solidFill>
                  <a:srgbClr val="000000"/>
                </a:solidFill>
                <a:latin typeface="+mj-lt"/>
                <a:cs typeface="Calibri" pitchFamily="34" charset="0"/>
              </a:rPr>
              <a:t>Process impaired: </a:t>
            </a:r>
            <a:r>
              <a:rPr lang="en-US" sz="2400" b="1" dirty="0">
                <a:solidFill>
                  <a:srgbClr val="000000"/>
                </a:solidFill>
                <a:latin typeface="+mj-lt"/>
                <a:cs typeface="Calibri" pitchFamily="34" charset="0"/>
              </a:rPr>
              <a:t>Using stored carbohydrates</a:t>
            </a:r>
          </a:p>
          <a:p>
            <a:pPr lvl="1" fontAlgn="base">
              <a:spcBef>
                <a:spcPct val="0"/>
              </a:spcBef>
              <a:spcAft>
                <a:spcPct val="0"/>
              </a:spcAft>
              <a:tabLst>
                <a:tab pos="682625" algn="l"/>
              </a:tabLst>
            </a:pPr>
            <a:r>
              <a:rPr lang="en-US" sz="2400" dirty="0">
                <a:latin typeface="+mj-lt"/>
                <a:cs typeface="Calibri" pitchFamily="34" charset="0"/>
              </a:rPr>
              <a:t>Types of diseases</a:t>
            </a:r>
          </a:p>
          <a:p>
            <a:pPr marL="1257300" lvl="2" indent="-342900" fontAlgn="base">
              <a:spcBef>
                <a:spcPct val="0"/>
              </a:spcBef>
              <a:spcAft>
                <a:spcPct val="0"/>
              </a:spcAft>
              <a:buFont typeface="Arial" pitchFamily="34" charset="0"/>
              <a:buChar char="•"/>
              <a:tabLst>
                <a:tab pos="682625" algn="l"/>
              </a:tabLst>
            </a:pPr>
            <a:r>
              <a:rPr lang="en-US" sz="2400" dirty="0">
                <a:solidFill>
                  <a:srgbClr val="000000"/>
                </a:solidFill>
                <a:latin typeface="+mj-lt"/>
                <a:cs typeface="Calibri" pitchFamily="34" charset="0"/>
              </a:rPr>
              <a:t>Rots of Carb-storing tissues </a:t>
            </a:r>
            <a:br>
              <a:rPr lang="en-US" sz="2400" dirty="0">
                <a:solidFill>
                  <a:srgbClr val="000000"/>
                </a:solidFill>
                <a:latin typeface="+mj-lt"/>
                <a:cs typeface="Calibri" pitchFamily="34" charset="0"/>
              </a:rPr>
            </a:br>
            <a:r>
              <a:rPr lang="en-US" sz="2400" dirty="0">
                <a:solidFill>
                  <a:srgbClr val="7030A0"/>
                </a:solidFill>
                <a:latin typeface="+mj-lt"/>
                <a:cs typeface="Calibri" pitchFamily="34" charset="0"/>
              </a:rPr>
              <a:t>(tuber, seed or fruit rots)</a:t>
            </a:r>
          </a:p>
          <a:p>
            <a:pPr marL="1257300" lvl="2" indent="-342900" fontAlgn="base">
              <a:spcBef>
                <a:spcPct val="0"/>
              </a:spcBef>
              <a:spcAft>
                <a:spcPct val="0"/>
              </a:spcAft>
              <a:buFont typeface="Arial" pitchFamily="34" charset="0"/>
              <a:buChar char="•"/>
              <a:tabLst>
                <a:tab pos="682625" algn="l"/>
              </a:tabLst>
            </a:pPr>
            <a:r>
              <a:rPr lang="en-US" sz="2400" dirty="0">
                <a:solidFill>
                  <a:srgbClr val="7030A0"/>
                </a:solidFill>
                <a:latin typeface="+mj-lt"/>
                <a:cs typeface="Calibri" pitchFamily="34" charset="0"/>
              </a:rPr>
              <a:t>damping off </a:t>
            </a:r>
            <a:r>
              <a:rPr lang="en-US" sz="2400" dirty="0">
                <a:solidFill>
                  <a:srgbClr val="000000"/>
                </a:solidFill>
                <a:latin typeface="+mj-lt"/>
                <a:cs typeface="Calibri" pitchFamily="34" charset="0"/>
              </a:rPr>
              <a:t>of seedlings </a:t>
            </a:r>
          </a:p>
        </p:txBody>
      </p:sp>
      <p:pic>
        <p:nvPicPr>
          <p:cNvPr id="1026" name="Picture 2" descr="Symptoms of Pseudocercospora leaf and fruit spot: (a) chlorotic lesions...  | Download Scientific Diagram">
            <a:extLst>
              <a:ext uri="{FF2B5EF4-FFF2-40B4-BE49-F238E27FC236}">
                <a16:creationId xmlns:a16="http://schemas.microsoft.com/office/drawing/2014/main" id="{04A77DF1-5519-4684-ADCD-3B2C084A8B28}"/>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6048" b="89849" l="5200" r="97200">
                        <a14:foregroundMark x1="85600" y1="71490" x2="93800" y2="65227"/>
                        <a14:foregroundMark x1="93800" y1="65227" x2="96600" y2="54644"/>
                        <a14:foregroundMark x1="96600" y1="54644" x2="90400" y2="32829"/>
                        <a14:foregroundMark x1="90400" y1="32829" x2="65400" y2="6263"/>
                        <a14:foregroundMark x1="65400" y1="6263" x2="34200" y2="8423"/>
                        <a14:foregroundMark x1="93400" y1="62419" x2="97200" y2="51836"/>
                        <a14:foregroundMark x1="97200" y1="51836" x2="90800" y2="39957"/>
                        <a14:foregroundMark x1="27000" y1="42765" x2="10000" y2="42549"/>
                        <a14:foregroundMark x1="13000" y1="44276" x2="9806" y2="43834"/>
                        <a14:foregroundMark x1="64000" y1="23542" x2="54000" y2="18575"/>
                        <a14:foregroundMark x1="54000" y1="18575" x2="44800" y2="19006"/>
                        <a14:backgroundMark x1="7200" y1="41253" x2="4400" y2="47300"/>
                      </a14:backgroundRemoval>
                    </a14:imgEffect>
                  </a14:imgLayer>
                </a14:imgProps>
              </a:ext>
              <a:ext uri="{28A0092B-C50C-407E-A947-70E740481C1C}">
                <a14:useLocalDpi xmlns:a14="http://schemas.microsoft.com/office/drawing/2010/main" val="0"/>
              </a:ext>
            </a:extLst>
          </a:blip>
          <a:srcRect/>
          <a:stretch>
            <a:fillRect/>
          </a:stretch>
        </p:blipFill>
        <p:spPr bwMode="auto">
          <a:xfrm>
            <a:off x="5793459" y="210470"/>
            <a:ext cx="2036209" cy="18855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03BA158-4A56-4CAB-9A13-4E0087D8D1BD}"/>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a14:imgEffect>
                  </a14:imgLayer>
                </a14:imgProps>
              </a:ext>
            </a:extLst>
          </a:blip>
          <a:srcRect r="61559"/>
          <a:stretch/>
        </p:blipFill>
        <p:spPr>
          <a:xfrm>
            <a:off x="6296529" y="4173742"/>
            <a:ext cx="2560392" cy="2684258"/>
          </a:xfrm>
          <a:prstGeom prst="rect">
            <a:avLst/>
          </a:prstGeom>
        </p:spPr>
      </p:pic>
      <p:pic>
        <p:nvPicPr>
          <p:cNvPr id="16" name="Picture 15">
            <a:extLst>
              <a:ext uri="{FF2B5EF4-FFF2-40B4-BE49-F238E27FC236}">
                <a16:creationId xmlns:a16="http://schemas.microsoft.com/office/drawing/2014/main" id="{0E815BF7-6DA9-4761-8B05-060512E331FE}"/>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50000"/>
                    </a14:imgEffect>
                    <a14:imgEffect>
                      <a14:brightnessContrast bright="20000"/>
                    </a14:imgEffect>
                  </a14:imgLayer>
                </a14:imgProps>
              </a:ext>
            </a:extLst>
          </a:blip>
          <a:srcRect l="47304" t="29756" r="2398"/>
          <a:stretch/>
        </p:blipFill>
        <p:spPr>
          <a:xfrm>
            <a:off x="8703634" y="4671813"/>
            <a:ext cx="3350142" cy="1885531"/>
          </a:xfrm>
          <a:prstGeom prst="rect">
            <a:avLst/>
          </a:prstGeom>
        </p:spPr>
      </p:pic>
      <p:sp>
        <p:nvSpPr>
          <p:cNvPr id="17" name="TextBox 16">
            <a:extLst>
              <a:ext uri="{FF2B5EF4-FFF2-40B4-BE49-F238E27FC236}">
                <a16:creationId xmlns:a16="http://schemas.microsoft.com/office/drawing/2014/main" id="{5D285B61-42F1-4B8A-90ED-981D87F44428}"/>
              </a:ext>
            </a:extLst>
          </p:cNvPr>
          <p:cNvSpPr txBox="1"/>
          <p:nvPr/>
        </p:nvSpPr>
        <p:spPr>
          <a:xfrm>
            <a:off x="673771" y="210470"/>
            <a:ext cx="11245516" cy="523220"/>
          </a:xfrm>
          <a:prstGeom prst="rect">
            <a:avLst/>
          </a:prstGeom>
          <a:noFill/>
        </p:spPr>
        <p:txBody>
          <a:bodyPr wrap="square" rtlCol="0">
            <a:spAutoFit/>
          </a:bodyPr>
          <a:lstStyle/>
          <a:p>
            <a:pPr fontAlgn="base">
              <a:spcBef>
                <a:spcPct val="0"/>
              </a:spcBef>
              <a:spcAft>
                <a:spcPct val="0"/>
              </a:spcAft>
            </a:pPr>
            <a:r>
              <a:rPr lang="en-US" sz="2800" dirty="0">
                <a:latin typeface="+mj-lt"/>
                <a:cs typeface="Calibri" pitchFamily="34" charset="0"/>
              </a:rPr>
              <a:t>Disease physiology</a:t>
            </a:r>
          </a:p>
        </p:txBody>
      </p:sp>
    </p:spTree>
    <p:extLst>
      <p:ext uri="{BB962C8B-B14F-4D97-AF65-F5344CB8AC3E}">
        <p14:creationId xmlns:p14="http://schemas.microsoft.com/office/powerpoint/2010/main" val="36962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2" grpId="0"/>
      <p:bldP spid="1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57926" y="1047257"/>
            <a:ext cx="5838480" cy="3323987"/>
          </a:xfrm>
          <a:prstGeom prst="rect">
            <a:avLst/>
          </a:prstGeom>
          <a:noFill/>
        </p:spPr>
        <p:txBody>
          <a:bodyPr wrap="square" rtlCol="0">
            <a:spAutoFit/>
          </a:bodyPr>
          <a:lstStyle/>
          <a:p>
            <a:pPr fontAlgn="base">
              <a:spcBef>
                <a:spcPct val="0"/>
              </a:spcBef>
              <a:spcAft>
                <a:spcPct val="0"/>
              </a:spcAft>
            </a:pPr>
            <a:r>
              <a:rPr lang="en-US" sz="2400" dirty="0">
                <a:solidFill>
                  <a:srgbClr val="000000"/>
                </a:solidFill>
                <a:cs typeface="Calibri" pitchFamily="34" charset="0"/>
              </a:rPr>
              <a:t>Process impaired: </a:t>
            </a:r>
            <a:br>
              <a:rPr lang="en-US" sz="2400" dirty="0">
                <a:solidFill>
                  <a:srgbClr val="000000"/>
                </a:solidFill>
                <a:cs typeface="Calibri" pitchFamily="34" charset="0"/>
              </a:rPr>
            </a:br>
            <a:r>
              <a:rPr lang="en-US" sz="2400" b="1" dirty="0">
                <a:solidFill>
                  <a:srgbClr val="000000"/>
                </a:solidFill>
                <a:cs typeface="Calibri" pitchFamily="34" charset="0"/>
              </a:rPr>
              <a:t>Nutrient translocation through phloem</a:t>
            </a:r>
          </a:p>
          <a:p>
            <a:pPr fontAlgn="base">
              <a:spcBef>
                <a:spcPct val="0"/>
              </a:spcBef>
              <a:spcAft>
                <a:spcPct val="0"/>
              </a:spcAft>
            </a:pPr>
            <a:r>
              <a:rPr lang="en-US" sz="2400" dirty="0">
                <a:solidFill>
                  <a:srgbClr val="000000"/>
                </a:solidFill>
                <a:cs typeface="Calibri" pitchFamily="34" charset="0"/>
              </a:rPr>
              <a:t>Symptoms: </a:t>
            </a:r>
            <a:r>
              <a:rPr lang="en-US" dirty="0">
                <a:solidFill>
                  <a:schemeClr val="bg1">
                    <a:lumMod val="50000"/>
                  </a:schemeClr>
                </a:solidFill>
                <a:cs typeface="Calibri" pitchFamily="34" charset="0"/>
              </a:rPr>
              <a:t>(looks like abiotic nutrient deficiencies)</a:t>
            </a:r>
          </a:p>
          <a:p>
            <a:pPr fontAlgn="base">
              <a:spcBef>
                <a:spcPct val="0"/>
              </a:spcBef>
              <a:spcAft>
                <a:spcPct val="0"/>
              </a:spcAft>
            </a:pPr>
            <a:r>
              <a:rPr lang="en-US" sz="2400" dirty="0">
                <a:cs typeface="Calibri" pitchFamily="34" charset="0"/>
              </a:rPr>
              <a:t>Types of diseases</a:t>
            </a:r>
          </a:p>
          <a:p>
            <a:pPr marL="742950" lvl="1" indent="-285750" fontAlgn="base">
              <a:spcBef>
                <a:spcPct val="0"/>
              </a:spcBef>
              <a:spcAft>
                <a:spcPct val="0"/>
              </a:spcAft>
              <a:buFont typeface="Arial" panose="020B0604020202020204" pitchFamily="34" charset="0"/>
              <a:buChar char="•"/>
            </a:pPr>
            <a:r>
              <a:rPr lang="en-US" sz="2400" dirty="0">
                <a:solidFill>
                  <a:srgbClr val="7030A0"/>
                </a:solidFill>
                <a:cs typeface="Calibri" pitchFamily="34" charset="0"/>
              </a:rPr>
              <a:t>viruses</a:t>
            </a:r>
          </a:p>
          <a:p>
            <a:pPr marL="742950" lvl="1" indent="-285750" fontAlgn="base">
              <a:spcBef>
                <a:spcPct val="0"/>
              </a:spcBef>
              <a:spcAft>
                <a:spcPct val="0"/>
              </a:spcAft>
              <a:buFont typeface="Arial" panose="020B0604020202020204" pitchFamily="34" charset="0"/>
              <a:buChar char="•"/>
            </a:pPr>
            <a:r>
              <a:rPr lang="en-US" sz="2400" dirty="0">
                <a:solidFill>
                  <a:srgbClr val="7030A0"/>
                </a:solidFill>
                <a:cs typeface="Calibri" pitchFamily="34" charset="0"/>
              </a:rPr>
              <a:t>phloem pathogenic bacteria</a:t>
            </a:r>
          </a:p>
          <a:p>
            <a:pPr marL="742950" lvl="1" indent="-285750" fontAlgn="base">
              <a:spcBef>
                <a:spcPct val="0"/>
              </a:spcBef>
              <a:spcAft>
                <a:spcPct val="0"/>
              </a:spcAft>
              <a:buFont typeface="Arial" panose="020B0604020202020204" pitchFamily="34" charset="0"/>
              <a:buChar char="•"/>
            </a:pPr>
            <a:r>
              <a:rPr lang="en-US" sz="2400" dirty="0">
                <a:solidFill>
                  <a:srgbClr val="7030A0"/>
                </a:solidFill>
                <a:cs typeface="Calibri" pitchFamily="34" charset="0"/>
              </a:rPr>
              <a:t>Canker pathogens</a:t>
            </a:r>
          </a:p>
        </p:txBody>
      </p:sp>
      <p:sp>
        <p:nvSpPr>
          <p:cNvPr id="9" name="TextBox 8"/>
          <p:cNvSpPr txBox="1"/>
          <p:nvPr/>
        </p:nvSpPr>
        <p:spPr>
          <a:xfrm>
            <a:off x="673771" y="210470"/>
            <a:ext cx="11245516" cy="523220"/>
          </a:xfrm>
          <a:prstGeom prst="rect">
            <a:avLst/>
          </a:prstGeom>
          <a:noFill/>
        </p:spPr>
        <p:txBody>
          <a:bodyPr wrap="square" rtlCol="0">
            <a:spAutoFit/>
          </a:bodyPr>
          <a:lstStyle/>
          <a:p>
            <a:pPr fontAlgn="base">
              <a:spcBef>
                <a:spcPct val="0"/>
              </a:spcBef>
              <a:spcAft>
                <a:spcPct val="0"/>
              </a:spcAft>
            </a:pPr>
            <a:r>
              <a:rPr lang="en-US" sz="2800" dirty="0">
                <a:latin typeface="+mj-lt"/>
                <a:cs typeface="Calibri" pitchFamily="34" charset="0"/>
              </a:rPr>
              <a:t>Disease physiology</a:t>
            </a:r>
          </a:p>
        </p:txBody>
      </p:sp>
      <p:pic>
        <p:nvPicPr>
          <p:cNvPr id="2050" name="Picture 2" descr="Nutrient Deficiencies in Plants Infographic">
            <a:extLst>
              <a:ext uri="{FF2B5EF4-FFF2-40B4-BE49-F238E27FC236}">
                <a16:creationId xmlns:a16="http://schemas.microsoft.com/office/drawing/2014/main" id="{D998B857-532A-4693-981F-4C4C13F833E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961"/>
          <a:stretch/>
        </p:blipFill>
        <p:spPr bwMode="auto">
          <a:xfrm>
            <a:off x="5915756" y="358022"/>
            <a:ext cx="6276244" cy="59648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513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D5E13E-F267-499B-B3E6-63331D21972D}"/>
              </a:ext>
            </a:extLst>
          </p:cNvPr>
          <p:cNvPicPr>
            <a:picLocks noChangeAspect="1"/>
          </p:cNvPicPr>
          <p:nvPr/>
        </p:nvPicPr>
        <p:blipFill>
          <a:blip r:embed="rId2"/>
          <a:stretch>
            <a:fillRect/>
          </a:stretch>
        </p:blipFill>
        <p:spPr>
          <a:xfrm>
            <a:off x="3138970" y="1317293"/>
            <a:ext cx="7076448" cy="5540707"/>
          </a:xfrm>
          <a:prstGeom prst="rect">
            <a:avLst/>
          </a:prstGeom>
        </p:spPr>
      </p:pic>
      <p:sp>
        <p:nvSpPr>
          <p:cNvPr id="3" name="TextBox 2">
            <a:extLst>
              <a:ext uri="{FF2B5EF4-FFF2-40B4-BE49-F238E27FC236}">
                <a16:creationId xmlns:a16="http://schemas.microsoft.com/office/drawing/2014/main" id="{AE260941-0D1F-4DAA-AC5E-D086D655C72A}"/>
              </a:ext>
            </a:extLst>
          </p:cNvPr>
          <p:cNvSpPr txBox="1"/>
          <p:nvPr/>
        </p:nvSpPr>
        <p:spPr>
          <a:xfrm>
            <a:off x="757381" y="1893454"/>
            <a:ext cx="2603262" cy="1200329"/>
          </a:xfrm>
          <a:prstGeom prst="rect">
            <a:avLst/>
          </a:prstGeom>
          <a:noFill/>
        </p:spPr>
        <p:txBody>
          <a:bodyPr wrap="square" rtlCol="0">
            <a:spAutoFit/>
          </a:bodyPr>
          <a:lstStyle/>
          <a:p>
            <a:r>
              <a:rPr lang="en-US" sz="2400" dirty="0"/>
              <a:t>First </a:t>
            </a:r>
            <a:r>
              <a:rPr lang="en-US" sz="2400" dirty="0" err="1"/>
              <a:t>Perusall</a:t>
            </a:r>
            <a:r>
              <a:rPr lang="en-US" sz="2400" dirty="0"/>
              <a:t> reading is Due </a:t>
            </a:r>
          </a:p>
          <a:p>
            <a:r>
              <a:rPr lang="en-US" sz="2400" dirty="0"/>
              <a:t>(Tues Jan 11)</a:t>
            </a:r>
          </a:p>
        </p:txBody>
      </p:sp>
      <p:sp>
        <p:nvSpPr>
          <p:cNvPr id="4" name="TextBox 3">
            <a:extLst>
              <a:ext uri="{FF2B5EF4-FFF2-40B4-BE49-F238E27FC236}">
                <a16:creationId xmlns:a16="http://schemas.microsoft.com/office/drawing/2014/main" id="{4308B1E1-4F6D-49EB-8430-293DFF9ACB06}"/>
              </a:ext>
            </a:extLst>
          </p:cNvPr>
          <p:cNvSpPr txBox="1"/>
          <p:nvPr/>
        </p:nvSpPr>
        <p:spPr>
          <a:xfrm>
            <a:off x="-491706" y="2724451"/>
            <a:ext cx="629519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Update</a:t>
            </a:r>
          </a:p>
        </p:txBody>
      </p:sp>
    </p:spTree>
    <p:extLst>
      <p:ext uri="{BB962C8B-B14F-4D97-AF65-F5344CB8AC3E}">
        <p14:creationId xmlns:p14="http://schemas.microsoft.com/office/powerpoint/2010/main" val="23809430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673771" y="210470"/>
            <a:ext cx="11245516" cy="523220"/>
          </a:xfrm>
          <a:prstGeom prst="rect">
            <a:avLst/>
          </a:prstGeom>
          <a:noFill/>
        </p:spPr>
        <p:txBody>
          <a:bodyPr wrap="square" rtlCol="0">
            <a:spAutoFit/>
          </a:bodyPr>
          <a:lstStyle/>
          <a:p>
            <a:pPr fontAlgn="base">
              <a:spcBef>
                <a:spcPct val="0"/>
              </a:spcBef>
              <a:spcAft>
                <a:spcPct val="0"/>
              </a:spcAft>
            </a:pPr>
            <a:r>
              <a:rPr lang="en-US" sz="2800" dirty="0">
                <a:latin typeface="+mj-lt"/>
                <a:cs typeface="Calibri" pitchFamily="34" charset="0"/>
              </a:rPr>
              <a:t>Disease physiology</a:t>
            </a:r>
          </a:p>
        </p:txBody>
      </p:sp>
      <p:sp>
        <p:nvSpPr>
          <p:cNvPr id="5" name="TextBox 4">
            <a:extLst>
              <a:ext uri="{FF2B5EF4-FFF2-40B4-BE49-F238E27FC236}">
                <a16:creationId xmlns:a16="http://schemas.microsoft.com/office/drawing/2014/main" id="{CA755B6C-C208-4D2E-91EC-BF913D1CD69D}"/>
              </a:ext>
            </a:extLst>
          </p:cNvPr>
          <p:cNvSpPr txBox="1"/>
          <p:nvPr/>
        </p:nvSpPr>
        <p:spPr>
          <a:xfrm>
            <a:off x="384575" y="1086296"/>
            <a:ext cx="7270867" cy="3785652"/>
          </a:xfrm>
          <a:prstGeom prst="rect">
            <a:avLst/>
          </a:prstGeom>
          <a:noFill/>
        </p:spPr>
        <p:txBody>
          <a:bodyPr wrap="square" rtlCol="0">
            <a:spAutoFit/>
          </a:bodyPr>
          <a:lstStyle/>
          <a:p>
            <a:pPr fontAlgn="base">
              <a:spcBef>
                <a:spcPct val="0"/>
              </a:spcBef>
              <a:spcAft>
                <a:spcPct val="0"/>
              </a:spcAft>
            </a:pPr>
            <a:r>
              <a:rPr lang="en-US" sz="2400" dirty="0">
                <a:solidFill>
                  <a:srgbClr val="000000"/>
                </a:solidFill>
                <a:latin typeface="+mj-lt"/>
                <a:cs typeface="Calibri" pitchFamily="34" charset="0"/>
              </a:rPr>
              <a:t>Process affected:</a:t>
            </a:r>
            <a:r>
              <a:rPr lang="en-US" sz="2400" b="1" dirty="0">
                <a:solidFill>
                  <a:srgbClr val="000000"/>
                </a:solidFill>
                <a:latin typeface="+mj-lt"/>
                <a:cs typeface="Calibri" pitchFamily="34" charset="0"/>
              </a:rPr>
              <a:t> Water/nutrient uptake by roots</a:t>
            </a:r>
          </a:p>
          <a:p>
            <a:pPr fontAlgn="base">
              <a:spcBef>
                <a:spcPct val="0"/>
              </a:spcBef>
              <a:spcAft>
                <a:spcPct val="0"/>
              </a:spcAft>
            </a:pPr>
            <a:r>
              <a:rPr lang="en-US" sz="2400" dirty="0">
                <a:cs typeface="Calibri" pitchFamily="34" charset="0"/>
              </a:rPr>
              <a:t>Types of diseases</a:t>
            </a:r>
          </a:p>
          <a:p>
            <a:pPr marL="742950" lvl="1" indent="-285750" fontAlgn="base">
              <a:spcBef>
                <a:spcPct val="0"/>
              </a:spcBef>
              <a:spcAft>
                <a:spcPct val="0"/>
              </a:spcAft>
              <a:buFont typeface="Arial" panose="020B0604020202020204" pitchFamily="34" charset="0"/>
              <a:buChar char="•"/>
            </a:pPr>
            <a:r>
              <a:rPr lang="en-US" sz="2400" dirty="0">
                <a:solidFill>
                  <a:srgbClr val="7030A0"/>
                </a:solidFill>
                <a:cs typeface="Calibri" pitchFamily="34" charset="0"/>
              </a:rPr>
              <a:t>Root pathogens / root rots</a:t>
            </a:r>
          </a:p>
          <a:p>
            <a:pPr fontAlgn="base">
              <a:spcBef>
                <a:spcPct val="0"/>
              </a:spcBef>
              <a:spcAft>
                <a:spcPct val="0"/>
              </a:spcAft>
            </a:pPr>
            <a:endParaRPr lang="en-US" sz="2400" b="1" dirty="0">
              <a:solidFill>
                <a:srgbClr val="000000"/>
              </a:solidFill>
              <a:latin typeface="+mj-lt"/>
              <a:cs typeface="Calibri" pitchFamily="34" charset="0"/>
            </a:endParaRPr>
          </a:p>
          <a:p>
            <a:pPr fontAlgn="base">
              <a:spcBef>
                <a:spcPct val="0"/>
              </a:spcBef>
              <a:spcAft>
                <a:spcPct val="0"/>
              </a:spcAft>
            </a:pPr>
            <a:r>
              <a:rPr lang="en-US" sz="2400" dirty="0">
                <a:solidFill>
                  <a:srgbClr val="000000"/>
                </a:solidFill>
                <a:cs typeface="Calibri" pitchFamily="34" charset="0"/>
              </a:rPr>
              <a:t>Process affected:</a:t>
            </a:r>
            <a:r>
              <a:rPr lang="en-US" sz="2400" b="1" dirty="0">
                <a:solidFill>
                  <a:srgbClr val="000000"/>
                </a:solidFill>
                <a:cs typeface="Calibri" pitchFamily="34" charset="0"/>
              </a:rPr>
              <a:t> Water transport by xylem</a:t>
            </a:r>
          </a:p>
          <a:p>
            <a:pPr fontAlgn="base">
              <a:spcBef>
                <a:spcPct val="0"/>
              </a:spcBef>
              <a:spcAft>
                <a:spcPct val="0"/>
              </a:spcAft>
            </a:pPr>
            <a:r>
              <a:rPr lang="en-US" sz="2400" dirty="0">
                <a:cs typeface="Calibri" pitchFamily="34" charset="0"/>
              </a:rPr>
              <a:t>Types of symptoms</a:t>
            </a:r>
          </a:p>
          <a:p>
            <a:pPr marL="742950" lvl="1" indent="-285750" fontAlgn="base">
              <a:spcBef>
                <a:spcPct val="0"/>
              </a:spcBef>
              <a:spcAft>
                <a:spcPct val="0"/>
              </a:spcAft>
              <a:buFont typeface="Arial" panose="020B0604020202020204" pitchFamily="34" charset="0"/>
              <a:buChar char="•"/>
            </a:pPr>
            <a:r>
              <a:rPr lang="en-US" sz="2400" dirty="0">
                <a:solidFill>
                  <a:srgbClr val="7030A0"/>
                </a:solidFill>
                <a:cs typeface="Calibri" pitchFamily="34" charset="0"/>
              </a:rPr>
              <a:t>Wilt     </a:t>
            </a:r>
            <a:r>
              <a:rPr lang="en-US" sz="2400" dirty="0">
                <a:cs typeface="Calibri" pitchFamily="34" charset="0"/>
              </a:rPr>
              <a:t>(loss of turgidity)</a:t>
            </a:r>
          </a:p>
          <a:p>
            <a:pPr marL="742950" lvl="1" indent="-285750" fontAlgn="base">
              <a:spcBef>
                <a:spcPct val="0"/>
              </a:spcBef>
              <a:spcAft>
                <a:spcPct val="0"/>
              </a:spcAft>
              <a:buFont typeface="Arial" panose="020B0604020202020204" pitchFamily="34" charset="0"/>
              <a:buChar char="•"/>
            </a:pPr>
            <a:r>
              <a:rPr lang="en-US" sz="2400" dirty="0">
                <a:solidFill>
                  <a:srgbClr val="7030A0"/>
                </a:solidFill>
                <a:cs typeface="Calibri" pitchFamily="34" charset="0"/>
              </a:rPr>
              <a:t>Leave scorch </a:t>
            </a:r>
            <a:r>
              <a:rPr lang="en-US" sz="2400" dirty="0">
                <a:cs typeface="Calibri" pitchFamily="34" charset="0"/>
              </a:rPr>
              <a:t>(necrosis on leaf edges)</a:t>
            </a:r>
          </a:p>
          <a:p>
            <a:pPr marL="742950" lvl="1" indent="-285750" fontAlgn="base">
              <a:spcBef>
                <a:spcPct val="0"/>
              </a:spcBef>
              <a:spcAft>
                <a:spcPct val="0"/>
              </a:spcAft>
              <a:buFont typeface="Arial" panose="020B0604020202020204" pitchFamily="34" charset="0"/>
              <a:buChar char="•"/>
            </a:pPr>
            <a:endParaRPr lang="en-US" sz="2400" dirty="0">
              <a:solidFill>
                <a:srgbClr val="7030A0"/>
              </a:solidFill>
              <a:cs typeface="Calibri" pitchFamily="34" charset="0"/>
            </a:endParaRPr>
          </a:p>
          <a:p>
            <a:pPr fontAlgn="base">
              <a:spcBef>
                <a:spcPct val="0"/>
              </a:spcBef>
              <a:spcAft>
                <a:spcPct val="0"/>
              </a:spcAft>
            </a:pPr>
            <a:endParaRPr lang="en-US" sz="2400" dirty="0">
              <a:solidFill>
                <a:srgbClr val="7030A0"/>
              </a:solidFill>
              <a:latin typeface="+mj-lt"/>
              <a:cs typeface="Calibri" pitchFamily="34" charset="0"/>
            </a:endParaRPr>
          </a:p>
        </p:txBody>
      </p:sp>
      <p:pic>
        <p:nvPicPr>
          <p:cNvPr id="7" name="Picture 6">
            <a:extLst>
              <a:ext uri="{FF2B5EF4-FFF2-40B4-BE49-F238E27FC236}">
                <a16:creationId xmlns:a16="http://schemas.microsoft.com/office/drawing/2014/main" id="{03335DF2-FBB1-4361-A1F4-171433BFB396}"/>
              </a:ext>
            </a:extLst>
          </p:cNvPr>
          <p:cNvPicPr>
            <a:picLocks noChangeAspect="1"/>
          </p:cNvPicPr>
          <p:nvPr/>
        </p:nvPicPr>
        <p:blipFill rotWithShape="1">
          <a:blip r:embed="rId2">
            <a:extLst>
              <a:ext uri="{28A0092B-C50C-407E-A947-70E740481C1C}">
                <a14:useLocalDpi xmlns:a14="http://schemas.microsoft.com/office/drawing/2010/main" val="0"/>
              </a:ext>
            </a:extLst>
          </a:blip>
          <a:srcRect b="42978"/>
          <a:stretch/>
        </p:blipFill>
        <p:spPr>
          <a:xfrm>
            <a:off x="8767131" y="3001570"/>
            <a:ext cx="3040294" cy="3916703"/>
          </a:xfrm>
          <a:prstGeom prst="rect">
            <a:avLst/>
          </a:prstGeom>
        </p:spPr>
      </p:pic>
      <p:grpSp>
        <p:nvGrpSpPr>
          <p:cNvPr id="8" name="Group 7">
            <a:extLst>
              <a:ext uri="{FF2B5EF4-FFF2-40B4-BE49-F238E27FC236}">
                <a16:creationId xmlns:a16="http://schemas.microsoft.com/office/drawing/2014/main" id="{DEF62550-4D33-40D8-9BE8-0E92E73EA4BD}"/>
              </a:ext>
            </a:extLst>
          </p:cNvPr>
          <p:cNvGrpSpPr/>
          <p:nvPr/>
        </p:nvGrpSpPr>
        <p:grpSpPr>
          <a:xfrm>
            <a:off x="7808629" y="1362867"/>
            <a:ext cx="3813592" cy="980797"/>
            <a:chOff x="-4416029" y="5435849"/>
            <a:chExt cx="3813592" cy="980797"/>
          </a:xfrm>
        </p:grpSpPr>
        <p:pic>
          <p:nvPicPr>
            <p:cNvPr id="12" name="Picture 4" descr="Disease physiology plant">
              <a:extLst>
                <a:ext uri="{FF2B5EF4-FFF2-40B4-BE49-F238E27FC236}">
                  <a16:creationId xmlns:a16="http://schemas.microsoft.com/office/drawing/2014/main" id="{6D6970B3-3707-486F-BDE4-DABE65F0FB69}"/>
                </a:ext>
              </a:extLst>
            </p:cNvPr>
            <p:cNvPicPr>
              <a:picLocks noChangeAspect="1" noChangeArrowheads="1"/>
            </p:cNvPicPr>
            <p:nvPr/>
          </p:nvPicPr>
          <p:blipFill rotWithShape="1">
            <a:blip r:embed="rId3">
              <a:lum contrast="6000"/>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t="74914" b="6462"/>
            <a:stretch/>
          </p:blipFill>
          <p:spPr bwMode="auto">
            <a:xfrm>
              <a:off x="-4416029" y="5435849"/>
              <a:ext cx="3813592" cy="98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Rectangle 31">
              <a:extLst>
                <a:ext uri="{FF2B5EF4-FFF2-40B4-BE49-F238E27FC236}">
                  <a16:creationId xmlns:a16="http://schemas.microsoft.com/office/drawing/2014/main" id="{DB82F8D1-F7FC-446E-A8F0-39E5A3DD8D8F}"/>
                </a:ext>
              </a:extLst>
            </p:cNvPr>
            <p:cNvSpPr/>
            <p:nvPr/>
          </p:nvSpPr>
          <p:spPr>
            <a:xfrm>
              <a:off x="-1221784" y="5893175"/>
              <a:ext cx="439274" cy="89332"/>
            </a:xfrm>
            <a:prstGeom prst="rect">
              <a:avLst/>
            </a:prstGeom>
            <a:solidFill>
              <a:srgbClr val="F7C4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279310F-F543-4C6C-929A-06B15FFA8D05}"/>
                </a:ext>
              </a:extLst>
            </p:cNvPr>
            <p:cNvSpPr/>
            <p:nvPr/>
          </p:nvSpPr>
          <p:spPr>
            <a:xfrm>
              <a:off x="-3884318" y="5803843"/>
              <a:ext cx="623407" cy="178664"/>
            </a:xfrm>
            <a:prstGeom prst="rect">
              <a:avLst/>
            </a:prstGeom>
            <a:solidFill>
              <a:srgbClr val="F9BB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24913976-D371-40D2-8F5B-D7434177607A}"/>
                </a:ext>
              </a:extLst>
            </p:cNvPr>
            <p:cNvSpPr/>
            <p:nvPr/>
          </p:nvSpPr>
          <p:spPr>
            <a:xfrm>
              <a:off x="-3631180" y="6093755"/>
              <a:ext cx="623407" cy="178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DB5FEC4A-A26B-45AD-BF62-EA449B00A47A}"/>
                </a:ext>
              </a:extLst>
            </p:cNvPr>
            <p:cNvSpPr/>
            <p:nvPr/>
          </p:nvSpPr>
          <p:spPr>
            <a:xfrm>
              <a:off x="-3319477" y="6237982"/>
              <a:ext cx="623407" cy="1786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http://hyg.ipm.illinois.edu/photos/red-oak-leaves-tree-infected-with-BLS.jpg">
            <a:extLst>
              <a:ext uri="{FF2B5EF4-FFF2-40B4-BE49-F238E27FC236}">
                <a16:creationId xmlns:a16="http://schemas.microsoft.com/office/drawing/2014/main" id="{027D0B06-48A1-4DB3-85B9-7C85246C630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4882" b="96633" l="9826" r="94161">
                        <a14:foregroundMark x1="39921" y1="90152" x2="35486" y2="86869"/>
                        <a14:foregroundMark x1="35486" y1="86869" x2="31555" y2="90657"/>
                        <a14:foregroundMark x1="31555" y1="90657" x2="28636" y2="91582"/>
                        <a14:foregroundMark x1="28299" y1="77020" x2="25323" y2="77609"/>
                        <a14:foregroundMark x1="39641" y1="92256" x2="39753" y2="94949"/>
                        <a14:foregroundMark x1="27007" y1="92256" x2="23133" y2="93939"/>
                        <a14:foregroundMark x1="28636" y1="96633" x2="31275" y2="94276"/>
                        <a14:foregroundMark x1="26614" y1="87626" x2="24144" y2="87290"/>
                        <a14:foregroundMark x1="51825" y1="85269" x2="50084" y2="78114"/>
                        <a14:foregroundMark x1="50084" y1="78114" x2="51376" y2="66162"/>
                        <a14:foregroundMark x1="90679" y1="59007" x2="90062" y2="51431"/>
                        <a14:foregroundMark x1="90062" y1="51431" x2="94161" y2="46970"/>
                        <a14:foregroundMark x1="94161" y1="46970" x2="89444" y2="46128"/>
                        <a14:foregroundMark x1="89444" y1="46128" x2="89388" y2="46212"/>
                        <a14:foregroundMark x1="64851" y1="11869" x2="63897" y2="11448"/>
                        <a14:foregroundMark x1="63784" y1="13047" x2="65020" y2="6650"/>
                        <a14:foregroundMark x1="64065" y1="8923" x2="67153" y2="4882"/>
                      </a14:backgroundRemoval>
                    </a14:imgEffect>
                  </a14:imgLayer>
                </a14:imgProps>
              </a:ext>
              <a:ext uri="{28A0092B-C50C-407E-A947-70E740481C1C}">
                <a14:useLocalDpi xmlns:a14="http://schemas.microsoft.com/office/drawing/2010/main" val="0"/>
              </a:ext>
            </a:extLst>
          </a:blip>
          <a:srcRect/>
          <a:stretch>
            <a:fillRect/>
          </a:stretch>
        </p:blipFill>
        <p:spPr bwMode="auto">
          <a:xfrm>
            <a:off x="4006854" y="4314005"/>
            <a:ext cx="3725182" cy="2484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8117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DC7D4-7DFA-446B-A5BF-DD67DA624542}"/>
              </a:ext>
            </a:extLst>
          </p:cNvPr>
          <p:cNvSpPr>
            <a:spLocks noGrp="1"/>
          </p:cNvSpPr>
          <p:nvPr>
            <p:ph type="title"/>
          </p:nvPr>
        </p:nvSpPr>
        <p:spPr>
          <a:xfrm>
            <a:off x="506845" y="152689"/>
            <a:ext cx="11178309" cy="854076"/>
          </a:xfrm>
        </p:spPr>
        <p:txBody>
          <a:bodyPr>
            <a:normAutofit/>
          </a:bodyPr>
          <a:lstStyle/>
          <a:p>
            <a:r>
              <a:rPr lang="en-US" sz="3600" dirty="0"/>
              <a:t>How do plants defend themselves from pathogens?</a:t>
            </a:r>
          </a:p>
        </p:txBody>
      </p:sp>
      <p:sp>
        <p:nvSpPr>
          <p:cNvPr id="3" name="Content Placeholder 2">
            <a:extLst>
              <a:ext uri="{FF2B5EF4-FFF2-40B4-BE49-F238E27FC236}">
                <a16:creationId xmlns:a16="http://schemas.microsoft.com/office/drawing/2014/main" id="{88506E59-752A-4D60-ADC1-AFCD6DF6CBC9}"/>
              </a:ext>
            </a:extLst>
          </p:cNvPr>
          <p:cNvSpPr>
            <a:spLocks noGrp="1"/>
          </p:cNvSpPr>
          <p:nvPr>
            <p:ph idx="1"/>
          </p:nvPr>
        </p:nvSpPr>
        <p:spPr>
          <a:xfrm>
            <a:off x="690418" y="1123662"/>
            <a:ext cx="10515600" cy="4351338"/>
          </a:xfrm>
        </p:spPr>
        <p:txBody>
          <a:bodyPr/>
          <a:lstStyle/>
          <a:p>
            <a:pPr marL="0" indent="0">
              <a:buNone/>
            </a:pPr>
            <a:r>
              <a:rPr lang="en-US" dirty="0"/>
              <a:t>1. Physical barriers</a:t>
            </a:r>
          </a:p>
        </p:txBody>
      </p:sp>
      <p:pic>
        <p:nvPicPr>
          <p:cNvPr id="4" name="Picture 6" descr="https://upload.wikimedia.org/wikipedia/commons/thumb/0/06/Leaf_Tissue_Structure.svg/1280px-Leaf_Tissue_Structure.svg.png">
            <a:extLst>
              <a:ext uri="{FF2B5EF4-FFF2-40B4-BE49-F238E27FC236}">
                <a16:creationId xmlns:a16="http://schemas.microsoft.com/office/drawing/2014/main" id="{10BCD30A-2D0A-4E6D-9816-96E86FBC4B40}"/>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239257" y="3324669"/>
            <a:ext cx="3124519" cy="20821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E5D3336-6A93-4E32-8E73-3615ABC53ECA}"/>
              </a:ext>
            </a:extLst>
          </p:cNvPr>
          <p:cNvSpPr txBox="1"/>
          <p:nvPr/>
        </p:nvSpPr>
        <p:spPr>
          <a:xfrm>
            <a:off x="26820" y="2363479"/>
            <a:ext cx="1167307" cy="461665"/>
          </a:xfrm>
          <a:prstGeom prst="rect">
            <a:avLst/>
          </a:prstGeom>
          <a:noFill/>
        </p:spPr>
        <p:txBody>
          <a:bodyPr wrap="none" rtlCol="0">
            <a:spAutoFit/>
          </a:bodyPr>
          <a:lstStyle/>
          <a:p>
            <a:r>
              <a:rPr lang="en-US" sz="2400" dirty="0">
                <a:solidFill>
                  <a:srgbClr val="7030A0"/>
                </a:solidFill>
              </a:rPr>
              <a:t>Cuticle</a:t>
            </a:r>
          </a:p>
        </p:txBody>
      </p:sp>
      <p:sp>
        <p:nvSpPr>
          <p:cNvPr id="6" name="TextBox 5">
            <a:extLst>
              <a:ext uri="{FF2B5EF4-FFF2-40B4-BE49-F238E27FC236}">
                <a16:creationId xmlns:a16="http://schemas.microsoft.com/office/drawing/2014/main" id="{46D93022-C609-4F7D-9DEA-1ADAC3E38780}"/>
              </a:ext>
            </a:extLst>
          </p:cNvPr>
          <p:cNvSpPr txBox="1"/>
          <p:nvPr/>
        </p:nvSpPr>
        <p:spPr>
          <a:xfrm>
            <a:off x="505956" y="2711209"/>
            <a:ext cx="3050835" cy="461665"/>
          </a:xfrm>
          <a:prstGeom prst="rect">
            <a:avLst/>
          </a:prstGeom>
          <a:noFill/>
        </p:spPr>
        <p:txBody>
          <a:bodyPr wrap="none" rtlCol="0">
            <a:spAutoFit/>
          </a:bodyPr>
          <a:lstStyle/>
          <a:p>
            <a:r>
              <a:rPr lang="en-US" sz="2400" dirty="0" err="1">
                <a:solidFill>
                  <a:srgbClr val="7030A0"/>
                </a:solidFill>
              </a:rPr>
              <a:t>Cutin</a:t>
            </a:r>
            <a:r>
              <a:rPr lang="en-US" sz="2400" dirty="0">
                <a:solidFill>
                  <a:srgbClr val="7030A0"/>
                </a:solidFill>
              </a:rPr>
              <a:t>: waxy polymer</a:t>
            </a:r>
          </a:p>
        </p:txBody>
      </p:sp>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D8500B85-B125-481A-9CE9-818EC926067D}"/>
                  </a:ext>
                </a:extLst>
              </p14:cNvPr>
              <p14:cNvContentPartPr/>
              <p14:nvPr/>
            </p14:nvContentPartPr>
            <p14:xfrm>
              <a:off x="369200" y="2730440"/>
              <a:ext cx="839880" cy="934920"/>
            </p14:xfrm>
          </p:contentPart>
        </mc:Choice>
        <mc:Fallback xmlns="">
          <p:pic>
            <p:nvPicPr>
              <p:cNvPr id="9" name="Ink 8">
                <a:extLst>
                  <a:ext uri="{FF2B5EF4-FFF2-40B4-BE49-F238E27FC236}">
                    <a16:creationId xmlns:a16="http://schemas.microsoft.com/office/drawing/2014/main" id="{D8500B85-B125-481A-9CE9-818EC926067D}"/>
                  </a:ext>
                </a:extLst>
              </p:cNvPr>
              <p:cNvPicPr/>
              <p:nvPr/>
            </p:nvPicPr>
            <p:blipFill>
              <a:blip r:embed="rId5"/>
              <a:stretch>
                <a:fillRect/>
              </a:stretch>
            </p:blipFill>
            <p:spPr>
              <a:xfrm>
                <a:off x="360560" y="2721440"/>
                <a:ext cx="857520" cy="9525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D9390D0C-0967-4DA2-B856-CE69FBF6D632}"/>
                  </a:ext>
                </a:extLst>
              </p14:cNvPr>
              <p14:cNvContentPartPr/>
              <p14:nvPr/>
            </p14:nvContentPartPr>
            <p14:xfrm>
              <a:off x="4092500" y="5919895"/>
              <a:ext cx="360" cy="360"/>
            </p14:xfrm>
          </p:contentPart>
        </mc:Choice>
        <mc:Fallback xmlns="">
          <p:pic>
            <p:nvPicPr>
              <p:cNvPr id="10" name="Ink 9">
                <a:extLst>
                  <a:ext uri="{FF2B5EF4-FFF2-40B4-BE49-F238E27FC236}">
                    <a16:creationId xmlns:a16="http://schemas.microsoft.com/office/drawing/2014/main" id="{D9390D0C-0967-4DA2-B856-CE69FBF6D632}"/>
                  </a:ext>
                </a:extLst>
              </p:cNvPr>
              <p:cNvPicPr/>
              <p:nvPr/>
            </p:nvPicPr>
            <p:blipFill>
              <a:blip r:embed="rId7"/>
              <a:stretch>
                <a:fillRect/>
              </a:stretch>
            </p:blipFill>
            <p:spPr>
              <a:xfrm>
                <a:off x="4083860" y="5911255"/>
                <a:ext cx="18000" cy="18000"/>
              </a:xfrm>
              <a:prstGeom prst="rect">
                <a:avLst/>
              </a:prstGeom>
            </p:spPr>
          </p:pic>
        </mc:Fallback>
      </mc:AlternateContent>
      <p:pic>
        <p:nvPicPr>
          <p:cNvPr id="12" name="Picture 11">
            <a:extLst>
              <a:ext uri="{FF2B5EF4-FFF2-40B4-BE49-F238E27FC236}">
                <a16:creationId xmlns:a16="http://schemas.microsoft.com/office/drawing/2014/main" id="{66A8F639-B78A-49AA-AE15-0FA12DC838D8}"/>
              </a:ext>
            </a:extLst>
          </p:cNvPr>
          <p:cNvPicPr>
            <a:picLocks noChangeAspect="1"/>
          </p:cNvPicPr>
          <p:nvPr/>
        </p:nvPicPr>
        <p:blipFill rotWithShape="1">
          <a:blip r:embed="rId8"/>
          <a:srcRect l="48719" t="19726" r="5600" b="16796"/>
          <a:stretch/>
        </p:blipFill>
        <p:spPr>
          <a:xfrm>
            <a:off x="4866934" y="3299331"/>
            <a:ext cx="2697648" cy="2107537"/>
          </a:xfrm>
          <a:prstGeom prst="rect">
            <a:avLst/>
          </a:prstGeom>
        </p:spPr>
      </p:pic>
      <p:sp>
        <p:nvSpPr>
          <p:cNvPr id="13" name="TextBox 12">
            <a:extLst>
              <a:ext uri="{FF2B5EF4-FFF2-40B4-BE49-F238E27FC236}">
                <a16:creationId xmlns:a16="http://schemas.microsoft.com/office/drawing/2014/main" id="{38F910B2-603D-4F69-80D7-B38F2943A8CE}"/>
              </a:ext>
            </a:extLst>
          </p:cNvPr>
          <p:cNvSpPr txBox="1"/>
          <p:nvPr/>
        </p:nvSpPr>
        <p:spPr>
          <a:xfrm>
            <a:off x="4092500" y="2030870"/>
            <a:ext cx="4124527" cy="1200329"/>
          </a:xfrm>
          <a:prstGeom prst="rect">
            <a:avLst/>
          </a:prstGeom>
          <a:noFill/>
        </p:spPr>
        <p:txBody>
          <a:bodyPr wrap="none" rtlCol="0">
            <a:spAutoFit/>
          </a:bodyPr>
          <a:lstStyle/>
          <a:p>
            <a:pPr algn="ctr"/>
            <a:r>
              <a:rPr lang="en-US" sz="2400" b="1" dirty="0">
                <a:solidFill>
                  <a:srgbClr val="7030A0"/>
                </a:solidFill>
              </a:rPr>
              <a:t>Wood: </a:t>
            </a:r>
          </a:p>
          <a:p>
            <a:pPr algn="ctr"/>
            <a:r>
              <a:rPr lang="en-US" sz="2400" dirty="0">
                <a:solidFill>
                  <a:srgbClr val="7030A0"/>
                </a:solidFill>
              </a:rPr>
              <a:t>Lignin &amp; Cork </a:t>
            </a:r>
          </a:p>
          <a:p>
            <a:pPr algn="ctr"/>
            <a:r>
              <a:rPr lang="en-US" sz="2400" dirty="0">
                <a:solidFill>
                  <a:srgbClr val="7030A0"/>
                </a:solidFill>
              </a:rPr>
              <a:t>(Suberin, </a:t>
            </a:r>
            <a:r>
              <a:rPr lang="en-US" sz="2400" dirty="0" err="1">
                <a:solidFill>
                  <a:srgbClr val="7030A0"/>
                </a:solidFill>
              </a:rPr>
              <a:t>cutin</a:t>
            </a:r>
            <a:r>
              <a:rPr lang="en-US" sz="2400" dirty="0">
                <a:solidFill>
                  <a:srgbClr val="7030A0"/>
                </a:solidFill>
              </a:rPr>
              <a:t>-like polymer)</a:t>
            </a:r>
          </a:p>
        </p:txBody>
      </p:sp>
      <p:sp>
        <p:nvSpPr>
          <p:cNvPr id="14" name="TextBox 13">
            <a:extLst>
              <a:ext uri="{FF2B5EF4-FFF2-40B4-BE49-F238E27FC236}">
                <a16:creationId xmlns:a16="http://schemas.microsoft.com/office/drawing/2014/main" id="{CB3F7C34-E012-4F0A-A653-ABBBFA260F44}"/>
              </a:ext>
            </a:extLst>
          </p:cNvPr>
          <p:cNvSpPr txBox="1"/>
          <p:nvPr/>
        </p:nvSpPr>
        <p:spPr>
          <a:xfrm>
            <a:off x="369200" y="1906543"/>
            <a:ext cx="3062057" cy="461665"/>
          </a:xfrm>
          <a:prstGeom prst="rect">
            <a:avLst/>
          </a:prstGeom>
          <a:noFill/>
        </p:spPr>
        <p:txBody>
          <a:bodyPr wrap="none" rtlCol="0">
            <a:spAutoFit/>
          </a:bodyPr>
          <a:lstStyle/>
          <a:p>
            <a:r>
              <a:rPr lang="en-US" sz="2400" b="1" dirty="0">
                <a:solidFill>
                  <a:srgbClr val="7030A0"/>
                </a:solidFill>
              </a:rPr>
              <a:t>Herbaceous tissues</a:t>
            </a:r>
          </a:p>
        </p:txBody>
      </p:sp>
      <p:sp>
        <p:nvSpPr>
          <p:cNvPr id="15" name="TextBox 14">
            <a:extLst>
              <a:ext uri="{FF2B5EF4-FFF2-40B4-BE49-F238E27FC236}">
                <a16:creationId xmlns:a16="http://schemas.microsoft.com/office/drawing/2014/main" id="{6D163539-87C9-481D-A861-D898B506A188}"/>
              </a:ext>
            </a:extLst>
          </p:cNvPr>
          <p:cNvSpPr txBox="1"/>
          <p:nvPr/>
        </p:nvSpPr>
        <p:spPr>
          <a:xfrm>
            <a:off x="9180201" y="1906543"/>
            <a:ext cx="2603597" cy="830997"/>
          </a:xfrm>
          <a:prstGeom prst="rect">
            <a:avLst/>
          </a:prstGeom>
          <a:noFill/>
        </p:spPr>
        <p:txBody>
          <a:bodyPr wrap="none" rtlCol="0">
            <a:spAutoFit/>
          </a:bodyPr>
          <a:lstStyle/>
          <a:p>
            <a:pPr algn="ctr"/>
            <a:r>
              <a:rPr lang="en-US" sz="2400" b="1" dirty="0">
                <a:solidFill>
                  <a:srgbClr val="7030A0"/>
                </a:solidFill>
              </a:rPr>
              <a:t>Roots: </a:t>
            </a:r>
          </a:p>
          <a:p>
            <a:pPr algn="ctr"/>
            <a:r>
              <a:rPr lang="en-US" sz="2400" dirty="0">
                <a:solidFill>
                  <a:srgbClr val="7030A0"/>
                </a:solidFill>
              </a:rPr>
              <a:t>Lignin &amp; Suberin</a:t>
            </a:r>
          </a:p>
        </p:txBody>
      </p:sp>
      <p:grpSp>
        <p:nvGrpSpPr>
          <p:cNvPr id="16" name="Group 15">
            <a:extLst>
              <a:ext uri="{FF2B5EF4-FFF2-40B4-BE49-F238E27FC236}">
                <a16:creationId xmlns:a16="http://schemas.microsoft.com/office/drawing/2014/main" id="{2F9DB153-3BA7-4371-AEF1-CB9075300A2F}"/>
              </a:ext>
            </a:extLst>
          </p:cNvPr>
          <p:cNvGrpSpPr/>
          <p:nvPr/>
        </p:nvGrpSpPr>
        <p:grpSpPr>
          <a:xfrm>
            <a:off x="9138130" y="2825144"/>
            <a:ext cx="2603597" cy="3303931"/>
            <a:chOff x="585789" y="1066802"/>
            <a:chExt cx="4514850" cy="5729287"/>
          </a:xfrm>
        </p:grpSpPr>
        <p:pic>
          <p:nvPicPr>
            <p:cNvPr id="17" name="Picture 16" descr="Image result for suberized epidermis">
              <a:extLst>
                <a:ext uri="{FF2B5EF4-FFF2-40B4-BE49-F238E27FC236}">
                  <a16:creationId xmlns:a16="http://schemas.microsoft.com/office/drawing/2014/main" id="{BCACBE8E-BE3B-49CB-B4B6-89D221228F0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8530" t="573" r="17903" b="1225"/>
            <a:stretch/>
          </p:blipFill>
          <p:spPr bwMode="auto">
            <a:xfrm>
              <a:off x="585789" y="1066802"/>
              <a:ext cx="4514850" cy="5729287"/>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648B233F-1E8D-4A08-9979-3A088F6DB602}"/>
                </a:ext>
              </a:extLst>
            </p:cNvPr>
            <p:cNvSpPr/>
            <p:nvPr/>
          </p:nvSpPr>
          <p:spPr>
            <a:xfrm>
              <a:off x="961713" y="3142583"/>
              <a:ext cx="1013736" cy="286417"/>
            </a:xfrm>
            <a:prstGeom prst="rect">
              <a:avLst/>
            </a:prstGeom>
            <a:solidFill>
              <a:srgbClr val="DF532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E1E488-4622-4719-BA5E-24FA1BC5C9DB}"/>
                </a:ext>
              </a:extLst>
            </p:cNvPr>
            <p:cNvSpPr/>
            <p:nvPr/>
          </p:nvSpPr>
          <p:spPr>
            <a:xfrm>
              <a:off x="1334176" y="4969336"/>
              <a:ext cx="1013736" cy="286417"/>
            </a:xfrm>
            <a:prstGeom prst="rect">
              <a:avLst/>
            </a:prstGeom>
            <a:solidFill>
              <a:srgbClr val="DF5327">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E148FA1-3D15-4406-BDA9-AE53F81753BC}"/>
                </a:ext>
              </a:extLst>
            </p:cNvPr>
            <p:cNvSpPr txBox="1"/>
            <p:nvPr/>
          </p:nvSpPr>
          <p:spPr>
            <a:xfrm>
              <a:off x="1334176" y="5135449"/>
              <a:ext cx="1042273" cy="369332"/>
            </a:xfrm>
            <a:prstGeom prst="rect">
              <a:avLst/>
            </a:prstGeom>
            <a:noFill/>
          </p:spPr>
          <p:txBody>
            <a:bodyPr wrap="none" rtlCol="0">
              <a:spAutoFit/>
            </a:bodyPr>
            <a:lstStyle/>
            <a:p>
              <a:r>
                <a:rPr lang="en-US" dirty="0"/>
                <a:t>lignified</a:t>
              </a:r>
            </a:p>
          </p:txBody>
        </p:sp>
      </p:grpSp>
    </p:spTree>
    <p:extLst>
      <p:ext uri="{BB962C8B-B14F-4D97-AF65-F5344CB8AC3E}">
        <p14:creationId xmlns:p14="http://schemas.microsoft.com/office/powerpoint/2010/main" val="41482807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DC7D4-7DFA-446B-A5BF-DD67DA624542}"/>
              </a:ext>
            </a:extLst>
          </p:cNvPr>
          <p:cNvSpPr>
            <a:spLocks noGrp="1"/>
          </p:cNvSpPr>
          <p:nvPr>
            <p:ph type="title"/>
          </p:nvPr>
        </p:nvSpPr>
        <p:spPr>
          <a:xfrm>
            <a:off x="506845" y="152689"/>
            <a:ext cx="11178309" cy="854076"/>
          </a:xfrm>
        </p:spPr>
        <p:txBody>
          <a:bodyPr>
            <a:normAutofit/>
          </a:bodyPr>
          <a:lstStyle/>
          <a:p>
            <a:r>
              <a:rPr lang="en-US" sz="3600" dirty="0"/>
              <a:t>How do plants defend themselves from pathogens?</a:t>
            </a:r>
          </a:p>
        </p:txBody>
      </p:sp>
      <p:sp>
        <p:nvSpPr>
          <p:cNvPr id="3" name="Content Placeholder 2">
            <a:extLst>
              <a:ext uri="{FF2B5EF4-FFF2-40B4-BE49-F238E27FC236}">
                <a16:creationId xmlns:a16="http://schemas.microsoft.com/office/drawing/2014/main" id="{88506E59-752A-4D60-ADC1-AFCD6DF6CBC9}"/>
              </a:ext>
            </a:extLst>
          </p:cNvPr>
          <p:cNvSpPr>
            <a:spLocks noGrp="1"/>
          </p:cNvSpPr>
          <p:nvPr>
            <p:ph idx="1"/>
          </p:nvPr>
        </p:nvSpPr>
        <p:spPr>
          <a:xfrm>
            <a:off x="690418" y="1123662"/>
            <a:ext cx="10515600" cy="584775"/>
          </a:xfrm>
        </p:spPr>
        <p:txBody>
          <a:bodyPr/>
          <a:lstStyle/>
          <a:p>
            <a:pPr marL="0" indent="0">
              <a:buNone/>
            </a:pPr>
            <a:r>
              <a:rPr lang="en-US" dirty="0"/>
              <a:t>2. Chemical defenses</a:t>
            </a:r>
          </a:p>
        </p:txBody>
      </p:sp>
      <p:pic>
        <p:nvPicPr>
          <p:cNvPr id="21" name="Picture 4" descr="An Introduction to Reactive Oxygen Species - Measurement of ROS in Cells |  April 7, 2021">
            <a:extLst>
              <a:ext uri="{FF2B5EF4-FFF2-40B4-BE49-F238E27FC236}">
                <a16:creationId xmlns:a16="http://schemas.microsoft.com/office/drawing/2014/main" id="{B8B8AFAA-F7D7-40F9-B50D-A91D3DB127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691" y="2516764"/>
            <a:ext cx="4509092" cy="253072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98BD36AF-4438-4595-BD97-7B4AF6059E36}"/>
              </a:ext>
            </a:extLst>
          </p:cNvPr>
          <p:cNvSpPr txBox="1"/>
          <p:nvPr/>
        </p:nvSpPr>
        <p:spPr>
          <a:xfrm>
            <a:off x="346301" y="2055099"/>
            <a:ext cx="3939412" cy="461665"/>
          </a:xfrm>
          <a:prstGeom prst="rect">
            <a:avLst/>
          </a:prstGeom>
          <a:noFill/>
        </p:spPr>
        <p:txBody>
          <a:bodyPr wrap="none" rtlCol="0">
            <a:spAutoFit/>
          </a:bodyPr>
          <a:lstStyle/>
          <a:p>
            <a:r>
              <a:rPr lang="en-US" sz="2400" b="1" dirty="0">
                <a:solidFill>
                  <a:srgbClr val="7030A0"/>
                </a:solidFill>
              </a:rPr>
              <a:t>Reactive oxygen species:</a:t>
            </a:r>
            <a:endParaRPr lang="en-US" sz="1400" dirty="0">
              <a:solidFill>
                <a:srgbClr val="7030A0"/>
              </a:solidFill>
            </a:endParaRPr>
          </a:p>
        </p:txBody>
      </p:sp>
      <p:sp>
        <p:nvSpPr>
          <p:cNvPr id="24" name="TextBox 23">
            <a:extLst>
              <a:ext uri="{FF2B5EF4-FFF2-40B4-BE49-F238E27FC236}">
                <a16:creationId xmlns:a16="http://schemas.microsoft.com/office/drawing/2014/main" id="{69B48674-DE91-48DE-977C-BDA530AA4321}"/>
              </a:ext>
            </a:extLst>
          </p:cNvPr>
          <p:cNvSpPr txBox="1"/>
          <p:nvPr/>
        </p:nvSpPr>
        <p:spPr>
          <a:xfrm>
            <a:off x="5948218" y="1477604"/>
            <a:ext cx="1622560" cy="461665"/>
          </a:xfrm>
          <a:prstGeom prst="rect">
            <a:avLst/>
          </a:prstGeom>
          <a:noFill/>
        </p:spPr>
        <p:txBody>
          <a:bodyPr wrap="none" rtlCol="0">
            <a:spAutoFit/>
          </a:bodyPr>
          <a:lstStyle/>
          <a:p>
            <a:r>
              <a:rPr lang="en-US" sz="2400" b="1" dirty="0">
                <a:solidFill>
                  <a:srgbClr val="7030A0"/>
                </a:solidFill>
              </a:rPr>
              <a:t>Phenolics</a:t>
            </a:r>
            <a:endParaRPr lang="en-US" sz="1400" dirty="0">
              <a:solidFill>
                <a:srgbClr val="7030A0"/>
              </a:solidFill>
            </a:endParaRPr>
          </a:p>
        </p:txBody>
      </p:sp>
      <p:grpSp>
        <p:nvGrpSpPr>
          <p:cNvPr id="8" name="Group 7">
            <a:extLst>
              <a:ext uri="{FF2B5EF4-FFF2-40B4-BE49-F238E27FC236}">
                <a16:creationId xmlns:a16="http://schemas.microsoft.com/office/drawing/2014/main" id="{778E319E-F868-4636-AC9A-CF3FBCAC2F46}"/>
              </a:ext>
            </a:extLst>
          </p:cNvPr>
          <p:cNvGrpSpPr/>
          <p:nvPr/>
        </p:nvGrpSpPr>
        <p:grpSpPr>
          <a:xfrm>
            <a:off x="5228961" y="1939269"/>
            <a:ext cx="3505200" cy="1184516"/>
            <a:chOff x="6894032" y="2451703"/>
            <a:chExt cx="4868477" cy="1645209"/>
          </a:xfrm>
        </p:grpSpPr>
        <p:pic>
          <p:nvPicPr>
            <p:cNvPr id="23" name="Picture 2" descr="https://ars.els-cdn.com/content/image/1-s2.0-S0958166911006756-gr1.jpg">
              <a:extLst>
                <a:ext uri="{FF2B5EF4-FFF2-40B4-BE49-F238E27FC236}">
                  <a16:creationId xmlns:a16="http://schemas.microsoft.com/office/drawing/2014/main" id="{AFBCB137-E0CC-4E82-AF15-E1C07E8F9E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19" t="77407" r="59673" b="13519"/>
            <a:stretch/>
          </p:blipFill>
          <p:spPr bwMode="auto">
            <a:xfrm>
              <a:off x="6894032" y="2451703"/>
              <a:ext cx="4868477" cy="1645209"/>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A23ED68E-03AE-4035-A45E-D259CAE21949}"/>
                </a:ext>
              </a:extLst>
            </p:cNvPr>
            <p:cNvSpPr/>
            <p:nvPr/>
          </p:nvSpPr>
          <p:spPr>
            <a:xfrm>
              <a:off x="9966036" y="3362036"/>
              <a:ext cx="1468582" cy="734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098" name="Picture 2" descr="https://upload.wikimedia.org/wikipedia/commons/thumb/d/d0/Terpineol_alpha.svg/800px-Terpineol_alpha.svg.png">
            <a:extLst>
              <a:ext uri="{FF2B5EF4-FFF2-40B4-BE49-F238E27FC236}">
                <a16:creationId xmlns:a16="http://schemas.microsoft.com/office/drawing/2014/main" id="{56118844-3BC9-48F7-9F48-D4818D1A72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6947" y="1984583"/>
            <a:ext cx="814230" cy="134357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upload.wikimedia.org/wikipedia/commons/thumb/5/5f/%28S%29-Humulone.svg/1280px-%28S%29-Humulone.svg.png">
            <a:extLst>
              <a:ext uri="{FF2B5EF4-FFF2-40B4-BE49-F238E27FC236}">
                <a16:creationId xmlns:a16="http://schemas.microsoft.com/office/drawing/2014/main" id="{E3E7E080-4EEF-4022-967C-BA742A4530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89070" y="2012006"/>
            <a:ext cx="1713737" cy="131615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2B548788-D642-4B6D-B85B-14360E4D8E8F}"/>
              </a:ext>
            </a:extLst>
          </p:cNvPr>
          <p:cNvSpPr txBox="1"/>
          <p:nvPr/>
        </p:nvSpPr>
        <p:spPr>
          <a:xfrm>
            <a:off x="9628121" y="1478521"/>
            <a:ext cx="1846211" cy="461665"/>
          </a:xfrm>
          <a:prstGeom prst="rect">
            <a:avLst/>
          </a:prstGeom>
          <a:noFill/>
        </p:spPr>
        <p:txBody>
          <a:bodyPr wrap="none" rtlCol="0">
            <a:spAutoFit/>
          </a:bodyPr>
          <a:lstStyle/>
          <a:p>
            <a:r>
              <a:rPr lang="en-US" sz="2400" b="1" dirty="0">
                <a:solidFill>
                  <a:srgbClr val="7030A0"/>
                </a:solidFill>
              </a:rPr>
              <a:t>Terpenoids</a:t>
            </a:r>
            <a:endParaRPr lang="en-US" sz="1400" dirty="0">
              <a:solidFill>
                <a:srgbClr val="7030A0"/>
              </a:solidFill>
            </a:endParaRPr>
          </a:p>
        </p:txBody>
      </p:sp>
      <p:sp>
        <p:nvSpPr>
          <p:cNvPr id="26" name="Rectangle 25">
            <a:extLst>
              <a:ext uri="{FF2B5EF4-FFF2-40B4-BE49-F238E27FC236}">
                <a16:creationId xmlns:a16="http://schemas.microsoft.com/office/drawing/2014/main" id="{7A7036EB-CD51-454A-9450-0EBB28B71746}"/>
              </a:ext>
            </a:extLst>
          </p:cNvPr>
          <p:cNvSpPr/>
          <p:nvPr/>
        </p:nvSpPr>
        <p:spPr>
          <a:xfrm>
            <a:off x="5135418" y="1939268"/>
            <a:ext cx="3048000" cy="1274987"/>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2F8779D5-0F86-42D6-9396-5D79C09C8D44}"/>
              </a:ext>
            </a:extLst>
          </p:cNvPr>
          <p:cNvSpPr/>
          <p:nvPr/>
        </p:nvSpPr>
        <p:spPr>
          <a:xfrm>
            <a:off x="8599053" y="1939267"/>
            <a:ext cx="3382256" cy="148973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2" name="Picture 6" descr="2D structure of caffeine">
            <a:extLst>
              <a:ext uri="{FF2B5EF4-FFF2-40B4-BE49-F238E27FC236}">
                <a16:creationId xmlns:a16="http://schemas.microsoft.com/office/drawing/2014/main" id="{16D8833D-A143-4042-827A-CED10273EC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92851" y="4519345"/>
            <a:ext cx="1310734" cy="1274987"/>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Quinine structure.svg">
            <a:extLst>
              <a:ext uri="{FF2B5EF4-FFF2-40B4-BE49-F238E27FC236}">
                <a16:creationId xmlns:a16="http://schemas.microsoft.com/office/drawing/2014/main" id="{D1943C8E-20F1-4D4F-B8A1-2D3A377EB59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3063" y="4361502"/>
            <a:ext cx="1905000" cy="1590675"/>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3B0594E9-89B5-45C7-AD11-3F8AEDA25AA5}"/>
              </a:ext>
            </a:extLst>
          </p:cNvPr>
          <p:cNvSpPr txBox="1"/>
          <p:nvPr/>
        </p:nvSpPr>
        <p:spPr>
          <a:xfrm>
            <a:off x="6443883" y="3869676"/>
            <a:ext cx="1580689" cy="461665"/>
          </a:xfrm>
          <a:prstGeom prst="rect">
            <a:avLst/>
          </a:prstGeom>
          <a:noFill/>
        </p:spPr>
        <p:txBody>
          <a:bodyPr wrap="none" rtlCol="0">
            <a:spAutoFit/>
          </a:bodyPr>
          <a:lstStyle/>
          <a:p>
            <a:r>
              <a:rPr lang="en-US" sz="2400" b="1" dirty="0">
                <a:solidFill>
                  <a:srgbClr val="7030A0"/>
                </a:solidFill>
              </a:rPr>
              <a:t>Alkaloids</a:t>
            </a:r>
            <a:endParaRPr lang="en-US" sz="1400" dirty="0">
              <a:solidFill>
                <a:srgbClr val="7030A0"/>
              </a:solidFill>
            </a:endParaRPr>
          </a:p>
        </p:txBody>
      </p:sp>
      <p:sp>
        <p:nvSpPr>
          <p:cNvPr id="34" name="Rectangle 33">
            <a:extLst>
              <a:ext uri="{FF2B5EF4-FFF2-40B4-BE49-F238E27FC236}">
                <a16:creationId xmlns:a16="http://schemas.microsoft.com/office/drawing/2014/main" id="{E8B18404-4BDF-4500-A47F-F6E1606F72FA}"/>
              </a:ext>
            </a:extLst>
          </p:cNvPr>
          <p:cNvSpPr/>
          <p:nvPr/>
        </p:nvSpPr>
        <p:spPr>
          <a:xfrm>
            <a:off x="5179063" y="4365601"/>
            <a:ext cx="3555098" cy="1621361"/>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2965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DC7D4-7DFA-446B-A5BF-DD67DA624542}"/>
              </a:ext>
            </a:extLst>
          </p:cNvPr>
          <p:cNvSpPr>
            <a:spLocks noGrp="1"/>
          </p:cNvSpPr>
          <p:nvPr>
            <p:ph type="title"/>
          </p:nvPr>
        </p:nvSpPr>
        <p:spPr>
          <a:xfrm>
            <a:off x="506845" y="152689"/>
            <a:ext cx="11178309" cy="854076"/>
          </a:xfrm>
        </p:spPr>
        <p:txBody>
          <a:bodyPr>
            <a:normAutofit/>
          </a:bodyPr>
          <a:lstStyle/>
          <a:p>
            <a:r>
              <a:rPr lang="en-US" sz="3600" dirty="0"/>
              <a:t>How do plants defend themselves from pathogens?</a:t>
            </a:r>
          </a:p>
        </p:txBody>
      </p:sp>
      <p:sp>
        <p:nvSpPr>
          <p:cNvPr id="3" name="Content Placeholder 2">
            <a:extLst>
              <a:ext uri="{FF2B5EF4-FFF2-40B4-BE49-F238E27FC236}">
                <a16:creationId xmlns:a16="http://schemas.microsoft.com/office/drawing/2014/main" id="{88506E59-752A-4D60-ADC1-AFCD6DF6CBC9}"/>
              </a:ext>
            </a:extLst>
          </p:cNvPr>
          <p:cNvSpPr>
            <a:spLocks noGrp="1"/>
          </p:cNvSpPr>
          <p:nvPr>
            <p:ph idx="1"/>
          </p:nvPr>
        </p:nvSpPr>
        <p:spPr>
          <a:xfrm>
            <a:off x="690418" y="1123662"/>
            <a:ext cx="10515600" cy="584775"/>
          </a:xfrm>
        </p:spPr>
        <p:txBody>
          <a:bodyPr/>
          <a:lstStyle/>
          <a:p>
            <a:pPr marL="0" indent="0">
              <a:buNone/>
            </a:pPr>
            <a:r>
              <a:rPr lang="en-US" dirty="0"/>
              <a:t>3. Sequester nutrients</a:t>
            </a:r>
          </a:p>
        </p:txBody>
      </p:sp>
      <p:pic>
        <p:nvPicPr>
          <p:cNvPr id="5122" name="Picture 2" descr="leaf cross section">
            <a:extLst>
              <a:ext uri="{FF2B5EF4-FFF2-40B4-BE49-F238E27FC236}">
                <a16:creationId xmlns:a16="http://schemas.microsoft.com/office/drawing/2014/main" id="{155DC529-6502-40E2-BA55-8F59FC1E66C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1409" t="5427" r="17924" b="13678"/>
          <a:stretch/>
        </p:blipFill>
        <p:spPr bwMode="auto">
          <a:xfrm>
            <a:off x="690418" y="2344016"/>
            <a:ext cx="4622800" cy="33903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520789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8DC7D4-7DFA-446B-A5BF-DD67DA624542}"/>
              </a:ext>
            </a:extLst>
          </p:cNvPr>
          <p:cNvSpPr>
            <a:spLocks noGrp="1"/>
          </p:cNvSpPr>
          <p:nvPr>
            <p:ph type="title"/>
          </p:nvPr>
        </p:nvSpPr>
        <p:spPr>
          <a:xfrm>
            <a:off x="506845" y="152689"/>
            <a:ext cx="11178309" cy="854076"/>
          </a:xfrm>
        </p:spPr>
        <p:txBody>
          <a:bodyPr>
            <a:normAutofit/>
          </a:bodyPr>
          <a:lstStyle/>
          <a:p>
            <a:r>
              <a:rPr lang="en-US" sz="3600" dirty="0"/>
              <a:t>How do plants defend themselves from pathogens?</a:t>
            </a:r>
          </a:p>
        </p:txBody>
      </p:sp>
      <p:sp>
        <p:nvSpPr>
          <p:cNvPr id="3" name="Content Placeholder 2">
            <a:extLst>
              <a:ext uri="{FF2B5EF4-FFF2-40B4-BE49-F238E27FC236}">
                <a16:creationId xmlns:a16="http://schemas.microsoft.com/office/drawing/2014/main" id="{88506E59-752A-4D60-ADC1-AFCD6DF6CBC9}"/>
              </a:ext>
            </a:extLst>
          </p:cNvPr>
          <p:cNvSpPr>
            <a:spLocks noGrp="1"/>
          </p:cNvSpPr>
          <p:nvPr>
            <p:ph idx="1"/>
          </p:nvPr>
        </p:nvSpPr>
        <p:spPr>
          <a:xfrm>
            <a:off x="690418" y="1123661"/>
            <a:ext cx="10515600" cy="1397865"/>
          </a:xfrm>
        </p:spPr>
        <p:txBody>
          <a:bodyPr>
            <a:normAutofit/>
          </a:bodyPr>
          <a:lstStyle/>
          <a:p>
            <a:pPr marL="0" indent="0">
              <a:buNone/>
            </a:pPr>
            <a:r>
              <a:rPr lang="en-US" dirty="0"/>
              <a:t>4. Immunity</a:t>
            </a:r>
          </a:p>
        </p:txBody>
      </p:sp>
      <p:sp>
        <p:nvSpPr>
          <p:cNvPr id="4" name="TextBox 3">
            <a:extLst>
              <a:ext uri="{FF2B5EF4-FFF2-40B4-BE49-F238E27FC236}">
                <a16:creationId xmlns:a16="http://schemas.microsoft.com/office/drawing/2014/main" id="{B56BBF98-78C0-44D0-A937-C70E7502CBFB}"/>
              </a:ext>
            </a:extLst>
          </p:cNvPr>
          <p:cNvSpPr txBox="1"/>
          <p:nvPr/>
        </p:nvSpPr>
        <p:spPr>
          <a:xfrm>
            <a:off x="1071418" y="1822593"/>
            <a:ext cx="9089348" cy="6217087"/>
          </a:xfrm>
          <a:prstGeom prst="rect">
            <a:avLst/>
          </a:prstGeom>
          <a:noFill/>
        </p:spPr>
        <p:txBody>
          <a:bodyPr wrap="none" rtlCol="0">
            <a:spAutoFit/>
          </a:bodyPr>
          <a:lstStyle/>
          <a:p>
            <a:pPr marL="285750" indent="-285750">
              <a:spcAft>
                <a:spcPts val="1200"/>
              </a:spcAft>
              <a:buFont typeface="Arial" panose="020B0604020202020204" pitchFamily="34" charset="0"/>
              <a:buChar char="•"/>
            </a:pPr>
            <a:r>
              <a:rPr lang="en-US" sz="2400" b="1" dirty="0"/>
              <a:t>Recognition</a:t>
            </a:r>
            <a:r>
              <a:rPr lang="en-US" sz="2400" dirty="0"/>
              <a:t> of the pathogen or damage from the pathogens</a:t>
            </a:r>
          </a:p>
          <a:p>
            <a:pPr marL="742950" lvl="1" indent="-285750">
              <a:spcAft>
                <a:spcPts val="1200"/>
              </a:spcAft>
              <a:buFont typeface="Arial" panose="020B0604020202020204" pitchFamily="34" charset="0"/>
              <a:buChar char="•"/>
            </a:pPr>
            <a:r>
              <a:rPr lang="en-US" sz="2400" dirty="0">
                <a:solidFill>
                  <a:srgbClr val="7030A0"/>
                </a:solidFill>
              </a:rPr>
              <a:t>Protein receptors on plasma membrane &amp; in cytoplasm</a:t>
            </a:r>
          </a:p>
          <a:p>
            <a:pPr marL="285750" indent="-285750">
              <a:spcAft>
                <a:spcPts val="1200"/>
              </a:spcAft>
              <a:buFont typeface="Arial" panose="020B0604020202020204" pitchFamily="34" charset="0"/>
              <a:buChar char="•"/>
            </a:pPr>
            <a:r>
              <a:rPr lang="en-US" sz="2400" dirty="0"/>
              <a:t>Signaling cascade </a:t>
            </a:r>
            <a:r>
              <a:rPr lang="en-US" sz="2400" dirty="0">
                <a:sym typeface="Wingdings" panose="05000000000000000000" pitchFamily="2" charset="2"/>
              </a:rPr>
              <a:t> Changes in gene expression</a:t>
            </a:r>
          </a:p>
          <a:p>
            <a:pPr marL="285750" indent="-285750">
              <a:spcAft>
                <a:spcPts val="1200"/>
              </a:spcAft>
              <a:buFont typeface="Arial" panose="020B0604020202020204" pitchFamily="34" charset="0"/>
              <a:buChar char="•"/>
            </a:pPr>
            <a:r>
              <a:rPr lang="en-US" sz="2400" dirty="0"/>
              <a:t>Change in physiology:</a:t>
            </a:r>
          </a:p>
          <a:p>
            <a:pPr marL="742950" lvl="1" indent="-285750">
              <a:spcAft>
                <a:spcPts val="1200"/>
              </a:spcAft>
              <a:buFont typeface="Arial" panose="020B0604020202020204" pitchFamily="34" charset="0"/>
              <a:buChar char="•"/>
            </a:pPr>
            <a:r>
              <a:rPr lang="en-US" sz="2400" dirty="0">
                <a:solidFill>
                  <a:srgbClr val="7030A0"/>
                </a:solidFill>
              </a:rPr>
              <a:t>Increased physical defenses (</a:t>
            </a:r>
            <a:r>
              <a:rPr lang="en-US" sz="2400" dirty="0" err="1">
                <a:solidFill>
                  <a:srgbClr val="7030A0"/>
                </a:solidFill>
              </a:rPr>
              <a:t>Callose</a:t>
            </a:r>
            <a:r>
              <a:rPr lang="en-US" sz="2400" dirty="0">
                <a:solidFill>
                  <a:srgbClr val="7030A0"/>
                </a:solidFill>
              </a:rPr>
              <a:t> polymer)</a:t>
            </a:r>
          </a:p>
          <a:p>
            <a:pPr marL="742950" lvl="1" indent="-285750">
              <a:spcAft>
                <a:spcPts val="1200"/>
              </a:spcAft>
              <a:buFont typeface="Arial" panose="020B0604020202020204" pitchFamily="34" charset="0"/>
              <a:buChar char="•"/>
            </a:pPr>
            <a:r>
              <a:rPr lang="en-US" sz="2400" dirty="0">
                <a:solidFill>
                  <a:srgbClr val="7030A0"/>
                </a:solidFill>
              </a:rPr>
              <a:t>Increased chemical defenses</a:t>
            </a:r>
          </a:p>
          <a:p>
            <a:pPr marL="742950" lvl="1" indent="-285750">
              <a:spcAft>
                <a:spcPts val="1200"/>
              </a:spcAft>
              <a:buFont typeface="Arial" panose="020B0604020202020204" pitchFamily="34" charset="0"/>
              <a:buChar char="•"/>
            </a:pPr>
            <a:r>
              <a:rPr lang="en-US" sz="2400" dirty="0">
                <a:solidFill>
                  <a:srgbClr val="7030A0"/>
                </a:solidFill>
              </a:rPr>
              <a:t>Less nutrients </a:t>
            </a:r>
          </a:p>
          <a:p>
            <a:pPr marL="1200150" lvl="2" indent="-285750">
              <a:spcAft>
                <a:spcPts val="1200"/>
              </a:spcAft>
              <a:buFont typeface="Arial" panose="020B0604020202020204" pitchFamily="34" charset="0"/>
              <a:buChar char="•"/>
            </a:pPr>
            <a:r>
              <a:rPr lang="en-US" sz="2400" dirty="0">
                <a:solidFill>
                  <a:srgbClr val="7030A0"/>
                </a:solidFill>
              </a:rPr>
              <a:t>Removal of water</a:t>
            </a:r>
          </a:p>
          <a:p>
            <a:pPr>
              <a:spcAft>
                <a:spcPts val="1200"/>
              </a:spcAft>
            </a:pPr>
            <a:endParaRPr lang="en-US" sz="2400" dirty="0">
              <a:solidFill>
                <a:srgbClr val="7030A0"/>
              </a:solidFill>
            </a:endParaRPr>
          </a:p>
          <a:p>
            <a:pPr marL="285750" indent="-285750">
              <a:spcAft>
                <a:spcPts val="1200"/>
              </a:spcAft>
              <a:buFont typeface="Arial" panose="020B0604020202020204" pitchFamily="34" charset="0"/>
              <a:buChar char="•"/>
            </a:pPr>
            <a:endParaRPr lang="en-US" sz="2400" dirty="0">
              <a:solidFill>
                <a:srgbClr val="7030A0"/>
              </a:solidFill>
            </a:endParaRPr>
          </a:p>
          <a:p>
            <a:pPr marL="285750" indent="-285750">
              <a:spcAft>
                <a:spcPts val="1200"/>
              </a:spcAft>
              <a:buFont typeface="Arial" panose="020B0604020202020204" pitchFamily="34" charset="0"/>
              <a:buChar char="•"/>
            </a:pPr>
            <a:endParaRPr lang="en-US" sz="2400" dirty="0"/>
          </a:p>
          <a:p>
            <a:pPr marL="285750" indent="-285750">
              <a:spcAft>
                <a:spcPts val="1200"/>
              </a:spcAft>
              <a:buFont typeface="Arial" panose="020B0604020202020204" pitchFamily="34" charset="0"/>
              <a:buChar char="•"/>
            </a:pPr>
            <a:endParaRPr lang="en-US" sz="2400" dirty="0"/>
          </a:p>
        </p:txBody>
      </p:sp>
    </p:spTree>
    <p:extLst>
      <p:ext uri="{BB962C8B-B14F-4D97-AF65-F5344CB8AC3E}">
        <p14:creationId xmlns:p14="http://schemas.microsoft.com/office/powerpoint/2010/main" val="2097087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42B07B2D-11A1-4355-A389-A0E0BEAEF1EC}"/>
              </a:ext>
            </a:extLst>
          </p:cNvPr>
          <p:cNvGrpSpPr/>
          <p:nvPr/>
        </p:nvGrpSpPr>
        <p:grpSpPr>
          <a:xfrm>
            <a:off x="0" y="161775"/>
            <a:ext cx="8045567" cy="6858000"/>
            <a:chOff x="2073216" y="0"/>
            <a:chExt cx="8045567" cy="6858000"/>
          </a:xfrm>
        </p:grpSpPr>
        <p:pic>
          <p:nvPicPr>
            <p:cNvPr id="4" name="Picture 3">
              <a:extLst>
                <a:ext uri="{FF2B5EF4-FFF2-40B4-BE49-F238E27FC236}">
                  <a16:creationId xmlns:a16="http://schemas.microsoft.com/office/drawing/2014/main" id="{2EEE10C3-32CD-4D73-B9EB-3DD4AB179B9A}"/>
                </a:ext>
              </a:extLst>
            </p:cNvPr>
            <p:cNvPicPr>
              <a:picLocks noChangeAspect="1"/>
            </p:cNvPicPr>
            <p:nvPr/>
          </p:nvPicPr>
          <p:blipFill>
            <a:blip r:embed="rId3"/>
            <a:stretch>
              <a:fillRect/>
            </a:stretch>
          </p:blipFill>
          <p:spPr>
            <a:xfrm>
              <a:off x="2073216" y="0"/>
              <a:ext cx="8045567" cy="6858000"/>
            </a:xfrm>
            <a:prstGeom prst="rect">
              <a:avLst/>
            </a:prstGeom>
          </p:spPr>
        </p:pic>
        <p:sp>
          <p:nvSpPr>
            <p:cNvPr id="7" name="Rectangle 6">
              <a:extLst>
                <a:ext uri="{FF2B5EF4-FFF2-40B4-BE49-F238E27FC236}">
                  <a16:creationId xmlns:a16="http://schemas.microsoft.com/office/drawing/2014/main" id="{EEC1104D-CA99-4B7D-B863-B1E36A3723A3}"/>
                </a:ext>
              </a:extLst>
            </p:cNvPr>
            <p:cNvSpPr/>
            <p:nvPr/>
          </p:nvSpPr>
          <p:spPr>
            <a:xfrm>
              <a:off x="5000625" y="3171825"/>
              <a:ext cx="466725" cy="428625"/>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22BD9783-9529-4A7D-A4CC-900C8D747640}"/>
                </a:ext>
              </a:extLst>
            </p:cNvPr>
            <p:cNvSpPr/>
            <p:nvPr/>
          </p:nvSpPr>
          <p:spPr>
            <a:xfrm>
              <a:off x="7867650" y="4011573"/>
              <a:ext cx="581025" cy="243959"/>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0AB5EAE2-DEF7-48DE-A64F-676C78F5F419}"/>
                </a:ext>
              </a:extLst>
            </p:cNvPr>
            <p:cNvSpPr/>
            <p:nvPr/>
          </p:nvSpPr>
          <p:spPr>
            <a:xfrm>
              <a:off x="7391400" y="4691836"/>
              <a:ext cx="581025" cy="243959"/>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Rectangle 9">
              <a:extLst>
                <a:ext uri="{FF2B5EF4-FFF2-40B4-BE49-F238E27FC236}">
                  <a16:creationId xmlns:a16="http://schemas.microsoft.com/office/drawing/2014/main" id="{44D6FD92-603E-4EA4-A5FC-B0105D794C83}"/>
                </a:ext>
              </a:extLst>
            </p:cNvPr>
            <p:cNvSpPr/>
            <p:nvPr/>
          </p:nvSpPr>
          <p:spPr>
            <a:xfrm>
              <a:off x="5424487" y="5556766"/>
              <a:ext cx="581025" cy="243959"/>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grpSp>
      <p:sp>
        <p:nvSpPr>
          <p:cNvPr id="13" name="Rectangle 12">
            <a:extLst>
              <a:ext uri="{FF2B5EF4-FFF2-40B4-BE49-F238E27FC236}">
                <a16:creationId xmlns:a16="http://schemas.microsoft.com/office/drawing/2014/main" id="{6EC16355-48B2-4CF2-924E-F4ECA288B746}"/>
              </a:ext>
            </a:extLst>
          </p:cNvPr>
          <p:cNvSpPr/>
          <p:nvPr/>
        </p:nvSpPr>
        <p:spPr>
          <a:xfrm>
            <a:off x="141346" y="314175"/>
            <a:ext cx="4862513" cy="20583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 name="Rectangle 10">
            <a:extLst>
              <a:ext uri="{FF2B5EF4-FFF2-40B4-BE49-F238E27FC236}">
                <a16:creationId xmlns:a16="http://schemas.microsoft.com/office/drawing/2014/main" id="{C0711949-7FEB-4F0E-BCF0-808214EFAF73}"/>
              </a:ext>
            </a:extLst>
          </p:cNvPr>
          <p:cNvSpPr/>
          <p:nvPr/>
        </p:nvSpPr>
        <p:spPr>
          <a:xfrm>
            <a:off x="-425391" y="1823887"/>
            <a:ext cx="1790700" cy="51958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4" name="Rectangle 13">
            <a:extLst>
              <a:ext uri="{FF2B5EF4-FFF2-40B4-BE49-F238E27FC236}">
                <a16:creationId xmlns:a16="http://schemas.microsoft.com/office/drawing/2014/main" id="{7D0212A8-BF4E-444F-AA00-8F9E7DC3A8B0}"/>
              </a:ext>
            </a:extLst>
          </p:cNvPr>
          <p:cNvSpPr/>
          <p:nvPr/>
        </p:nvSpPr>
        <p:spPr>
          <a:xfrm>
            <a:off x="2419439" y="161775"/>
            <a:ext cx="4946620" cy="377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6" name="TextBox 5">
            <a:extLst>
              <a:ext uri="{FF2B5EF4-FFF2-40B4-BE49-F238E27FC236}">
                <a16:creationId xmlns:a16="http://schemas.microsoft.com/office/drawing/2014/main" id="{D90A147A-12C9-4EC0-AC8B-8E87FE0EDC35}"/>
              </a:ext>
            </a:extLst>
          </p:cNvPr>
          <p:cNvSpPr txBox="1"/>
          <p:nvPr/>
        </p:nvSpPr>
        <p:spPr>
          <a:xfrm>
            <a:off x="7010143" y="638025"/>
            <a:ext cx="2694135"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Avenir Next LT Pro"/>
                <a:ea typeface="+mn-ea"/>
                <a:cs typeface="+mn-cs"/>
              </a:rPr>
              <a:t>Cell Surface Receptors</a:t>
            </a:r>
          </a:p>
        </p:txBody>
      </p:sp>
      <p:sp>
        <p:nvSpPr>
          <p:cNvPr id="15" name="Rectangle 14">
            <a:extLst>
              <a:ext uri="{FF2B5EF4-FFF2-40B4-BE49-F238E27FC236}">
                <a16:creationId xmlns:a16="http://schemas.microsoft.com/office/drawing/2014/main" id="{28B80E81-5E3B-4234-BE73-ECB0080B3BC2}"/>
              </a:ext>
            </a:extLst>
          </p:cNvPr>
          <p:cNvSpPr/>
          <p:nvPr/>
        </p:nvSpPr>
        <p:spPr>
          <a:xfrm>
            <a:off x="7366059" y="1676251"/>
            <a:ext cx="1603344" cy="571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6" name="TextBox 15">
            <a:extLst>
              <a:ext uri="{FF2B5EF4-FFF2-40B4-BE49-F238E27FC236}">
                <a16:creationId xmlns:a16="http://schemas.microsoft.com/office/drawing/2014/main" id="{3881E6B0-499B-45FF-BCB6-BF44FBA4D9C1}"/>
              </a:ext>
            </a:extLst>
          </p:cNvPr>
          <p:cNvSpPr txBox="1"/>
          <p:nvPr/>
        </p:nvSpPr>
        <p:spPr>
          <a:xfrm>
            <a:off x="7366059" y="2053737"/>
            <a:ext cx="138371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venir Next LT Pro"/>
                <a:ea typeface="+mn-ea"/>
                <a:cs typeface="+mn-cs"/>
              </a:rPr>
              <a:t>Plasma membrane</a:t>
            </a:r>
          </a:p>
        </p:txBody>
      </p:sp>
      <p:sp>
        <p:nvSpPr>
          <p:cNvPr id="17" name="Rectangle 16">
            <a:extLst>
              <a:ext uri="{FF2B5EF4-FFF2-40B4-BE49-F238E27FC236}">
                <a16:creationId xmlns:a16="http://schemas.microsoft.com/office/drawing/2014/main" id="{23431F03-315E-4C01-8C85-8B5BAA218C57}"/>
              </a:ext>
            </a:extLst>
          </p:cNvPr>
          <p:cNvSpPr/>
          <p:nvPr/>
        </p:nvSpPr>
        <p:spPr>
          <a:xfrm>
            <a:off x="2049563" y="2402917"/>
            <a:ext cx="877846" cy="2911883"/>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8" name="Rectangle 17">
            <a:extLst>
              <a:ext uri="{FF2B5EF4-FFF2-40B4-BE49-F238E27FC236}">
                <a16:creationId xmlns:a16="http://schemas.microsoft.com/office/drawing/2014/main" id="{A3241BB8-9F3B-4814-8901-65B10D9B5248}"/>
              </a:ext>
            </a:extLst>
          </p:cNvPr>
          <p:cNvSpPr/>
          <p:nvPr/>
        </p:nvSpPr>
        <p:spPr>
          <a:xfrm>
            <a:off x="1388304" y="2717406"/>
            <a:ext cx="877846" cy="2911883"/>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9" name="Rectangle 18">
            <a:extLst>
              <a:ext uri="{FF2B5EF4-FFF2-40B4-BE49-F238E27FC236}">
                <a16:creationId xmlns:a16="http://schemas.microsoft.com/office/drawing/2014/main" id="{E03FC39C-E46E-455B-9BDA-87170C7CE2BB}"/>
              </a:ext>
            </a:extLst>
          </p:cNvPr>
          <p:cNvSpPr/>
          <p:nvPr/>
        </p:nvSpPr>
        <p:spPr>
          <a:xfrm>
            <a:off x="2201962" y="2555318"/>
            <a:ext cx="1730333" cy="1987958"/>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0" name="Rectangle 19">
            <a:extLst>
              <a:ext uri="{FF2B5EF4-FFF2-40B4-BE49-F238E27FC236}">
                <a16:creationId xmlns:a16="http://schemas.microsoft.com/office/drawing/2014/main" id="{CCC7FBEE-962B-410B-AF17-6BD49E4F6526}"/>
              </a:ext>
            </a:extLst>
          </p:cNvPr>
          <p:cNvSpPr/>
          <p:nvPr/>
        </p:nvSpPr>
        <p:spPr>
          <a:xfrm>
            <a:off x="3273526" y="2429349"/>
            <a:ext cx="1730333" cy="1743999"/>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1" name="Rectangle 20">
            <a:extLst>
              <a:ext uri="{FF2B5EF4-FFF2-40B4-BE49-F238E27FC236}">
                <a16:creationId xmlns:a16="http://schemas.microsoft.com/office/drawing/2014/main" id="{6B655FE8-D437-431F-911C-9ACA43CE6ACE}"/>
              </a:ext>
            </a:extLst>
          </p:cNvPr>
          <p:cNvSpPr/>
          <p:nvPr/>
        </p:nvSpPr>
        <p:spPr>
          <a:xfrm>
            <a:off x="4892749" y="3231591"/>
            <a:ext cx="1730333" cy="1743999"/>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2" name="Rectangle 21">
            <a:extLst>
              <a:ext uri="{FF2B5EF4-FFF2-40B4-BE49-F238E27FC236}">
                <a16:creationId xmlns:a16="http://schemas.microsoft.com/office/drawing/2014/main" id="{06582495-EEBD-42EA-9565-5161E1174CB0}"/>
              </a:ext>
            </a:extLst>
          </p:cNvPr>
          <p:cNvSpPr/>
          <p:nvPr/>
        </p:nvSpPr>
        <p:spPr>
          <a:xfrm>
            <a:off x="4301476" y="3712142"/>
            <a:ext cx="1730333" cy="1743999"/>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TextBox 1">
            <a:extLst>
              <a:ext uri="{FF2B5EF4-FFF2-40B4-BE49-F238E27FC236}">
                <a16:creationId xmlns:a16="http://schemas.microsoft.com/office/drawing/2014/main" id="{2E41CD83-0A3F-42F8-A539-437497EAAC66}"/>
              </a:ext>
            </a:extLst>
          </p:cNvPr>
          <p:cNvSpPr txBox="1"/>
          <p:nvPr/>
        </p:nvSpPr>
        <p:spPr>
          <a:xfrm>
            <a:off x="173536" y="39795"/>
            <a:ext cx="562089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venir Next LT Pro"/>
                <a:ea typeface="+mn-ea"/>
                <a:cs typeface="+mn-cs"/>
              </a:rPr>
              <a:t>Recognition: Plant Immunity Receptors</a:t>
            </a:r>
          </a:p>
        </p:txBody>
      </p:sp>
      <p:sp>
        <p:nvSpPr>
          <p:cNvPr id="3" name="TextBox 2">
            <a:extLst>
              <a:ext uri="{FF2B5EF4-FFF2-40B4-BE49-F238E27FC236}">
                <a16:creationId xmlns:a16="http://schemas.microsoft.com/office/drawing/2014/main" id="{EDABF4C6-A846-46B3-A489-688C3A05BC34}"/>
              </a:ext>
            </a:extLst>
          </p:cNvPr>
          <p:cNvSpPr txBox="1"/>
          <p:nvPr/>
        </p:nvSpPr>
        <p:spPr>
          <a:xfrm>
            <a:off x="7366059" y="987386"/>
            <a:ext cx="230454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Pattern Recognition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Receptors (</a:t>
            </a:r>
            <a:r>
              <a:rPr kumimoji="0" lang="en-US" sz="1800" b="1" i="0" u="none" strike="noStrike" kern="1200" cap="none" spc="0" normalizeH="0" baseline="0" noProof="0" dirty="0">
                <a:ln>
                  <a:noFill/>
                </a:ln>
                <a:solidFill>
                  <a:prstClr val="black"/>
                </a:solidFill>
                <a:effectLst/>
                <a:uLnTx/>
                <a:uFillTx/>
                <a:latin typeface="Avenir Next LT Pro"/>
                <a:ea typeface="+mn-ea"/>
                <a:cs typeface="+mn-cs"/>
              </a:rPr>
              <a:t>PRRs</a:t>
            </a: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a:t>
            </a:r>
          </a:p>
        </p:txBody>
      </p:sp>
      <p:sp>
        <p:nvSpPr>
          <p:cNvPr id="24" name="Rectangle 23">
            <a:extLst>
              <a:ext uri="{FF2B5EF4-FFF2-40B4-BE49-F238E27FC236}">
                <a16:creationId xmlns:a16="http://schemas.microsoft.com/office/drawing/2014/main" id="{1414CA1D-4A50-49A0-9D65-E9AB1BDB77E5}"/>
              </a:ext>
            </a:extLst>
          </p:cNvPr>
          <p:cNvSpPr/>
          <p:nvPr/>
        </p:nvSpPr>
        <p:spPr>
          <a:xfrm>
            <a:off x="5563086" y="4195581"/>
            <a:ext cx="990065" cy="1492088"/>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5" name="Oval 24">
            <a:extLst>
              <a:ext uri="{FF2B5EF4-FFF2-40B4-BE49-F238E27FC236}">
                <a16:creationId xmlns:a16="http://schemas.microsoft.com/office/drawing/2014/main" id="{17AE4507-8BE8-40BA-9B4A-3FE46985F52F}"/>
              </a:ext>
            </a:extLst>
          </p:cNvPr>
          <p:cNvSpPr/>
          <p:nvPr/>
        </p:nvSpPr>
        <p:spPr>
          <a:xfrm>
            <a:off x="5515870" y="4230200"/>
            <a:ext cx="1879857" cy="1879857"/>
          </a:xfrm>
          <a:prstGeom prst="ellipse">
            <a:avLst/>
          </a:prstGeom>
          <a:solidFill>
            <a:schemeClr val="accent6">
              <a:lumMod val="40000"/>
              <a:lumOff val="60000"/>
            </a:schemeClr>
          </a:solidFill>
          <a:ln w="57150">
            <a:solidFill>
              <a:schemeClr val="accent6">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6" name="Content Placeholder 2">
            <a:extLst>
              <a:ext uri="{FF2B5EF4-FFF2-40B4-BE49-F238E27FC236}">
                <a16:creationId xmlns:a16="http://schemas.microsoft.com/office/drawing/2014/main" id="{7CDDE6D8-BFA8-4188-B519-FCE1B182AC55}"/>
              </a:ext>
            </a:extLst>
          </p:cNvPr>
          <p:cNvSpPr txBox="1">
            <a:spLocks/>
          </p:cNvSpPr>
          <p:nvPr/>
        </p:nvSpPr>
        <p:spPr>
          <a:xfrm>
            <a:off x="5583969" y="4568136"/>
            <a:ext cx="1839079" cy="1387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7030A0"/>
                </a:solidFill>
                <a:effectLst/>
                <a:uLnTx/>
                <a:uFillTx/>
                <a:latin typeface="Avenir Next LT Pro"/>
                <a:ea typeface="+mn-ea"/>
                <a:cs typeface="+mn-cs"/>
              </a:rPr>
              <a:t>Immunity gene expression</a:t>
            </a:r>
          </a:p>
        </p:txBody>
      </p:sp>
      <p:sp>
        <p:nvSpPr>
          <p:cNvPr id="27" name="TextBox 26">
            <a:extLst>
              <a:ext uri="{FF2B5EF4-FFF2-40B4-BE49-F238E27FC236}">
                <a16:creationId xmlns:a16="http://schemas.microsoft.com/office/drawing/2014/main" id="{C4571EDD-A3BD-41B7-BA81-D87C1DF882DD}"/>
              </a:ext>
            </a:extLst>
          </p:cNvPr>
          <p:cNvSpPr txBox="1"/>
          <p:nvPr/>
        </p:nvSpPr>
        <p:spPr>
          <a:xfrm>
            <a:off x="6253349" y="6144676"/>
            <a:ext cx="70403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venir Next LT Pro"/>
                <a:ea typeface="+mn-ea"/>
                <a:cs typeface="+mn-cs"/>
              </a:rPr>
              <a:t>Nucleus</a:t>
            </a:r>
          </a:p>
        </p:txBody>
      </p:sp>
      <p:sp>
        <p:nvSpPr>
          <p:cNvPr id="28" name="TextBox 27">
            <a:extLst>
              <a:ext uri="{FF2B5EF4-FFF2-40B4-BE49-F238E27FC236}">
                <a16:creationId xmlns:a16="http://schemas.microsoft.com/office/drawing/2014/main" id="{B1532872-18D2-4C83-B702-2E5E2E85EC9D}"/>
              </a:ext>
            </a:extLst>
          </p:cNvPr>
          <p:cNvSpPr txBox="1"/>
          <p:nvPr/>
        </p:nvSpPr>
        <p:spPr>
          <a:xfrm>
            <a:off x="4293177" y="3429981"/>
            <a:ext cx="190084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Avenir Next LT Pro"/>
                <a:ea typeface="+mn-ea"/>
                <a:cs typeface="+mn-cs"/>
              </a:rPr>
              <a:t>Phosphorylation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Avenir Next LT Pro"/>
                <a:ea typeface="+mn-ea"/>
                <a:cs typeface="+mn-cs"/>
              </a:rPr>
              <a:t>cascade</a:t>
            </a:r>
          </a:p>
        </p:txBody>
      </p:sp>
      <p:cxnSp>
        <p:nvCxnSpPr>
          <p:cNvPr id="30" name="Straight Arrow Connector 29">
            <a:extLst>
              <a:ext uri="{FF2B5EF4-FFF2-40B4-BE49-F238E27FC236}">
                <a16:creationId xmlns:a16="http://schemas.microsoft.com/office/drawing/2014/main" id="{2A5E3666-38F7-44C9-9364-C2A04C37A45E}"/>
              </a:ext>
            </a:extLst>
          </p:cNvPr>
          <p:cNvCxnSpPr/>
          <p:nvPr/>
        </p:nvCxnSpPr>
        <p:spPr>
          <a:xfrm>
            <a:off x="6292793" y="3320482"/>
            <a:ext cx="0" cy="28850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C046FD0A-B2CD-47FD-B8D1-1D229D2780CD}"/>
              </a:ext>
            </a:extLst>
          </p:cNvPr>
          <p:cNvCxnSpPr/>
          <p:nvPr/>
        </p:nvCxnSpPr>
        <p:spPr>
          <a:xfrm>
            <a:off x="6445193" y="3472882"/>
            <a:ext cx="0" cy="28850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44C6D74-C565-4742-AB5D-7F92F2567FB8}"/>
              </a:ext>
            </a:extLst>
          </p:cNvPr>
          <p:cNvCxnSpPr/>
          <p:nvPr/>
        </p:nvCxnSpPr>
        <p:spPr>
          <a:xfrm>
            <a:off x="6597593" y="3625282"/>
            <a:ext cx="0" cy="288506"/>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E390E18-E76C-445C-B57B-2569C85A6682}"/>
              </a:ext>
            </a:extLst>
          </p:cNvPr>
          <p:cNvSpPr txBox="1"/>
          <p:nvPr/>
        </p:nvSpPr>
        <p:spPr>
          <a:xfrm>
            <a:off x="2201962" y="5726784"/>
            <a:ext cx="2708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7030A0"/>
                </a:solidFill>
                <a:effectLst/>
                <a:uLnTx/>
                <a:uFillTx/>
                <a:latin typeface="Avenir Next LT Pro"/>
                <a:ea typeface="+mn-ea"/>
                <a:cs typeface="+mn-cs"/>
              </a:rPr>
              <a:t>Intracellular Receptors</a:t>
            </a:r>
          </a:p>
        </p:txBody>
      </p:sp>
    </p:spTree>
    <p:extLst>
      <p:ext uri="{BB962C8B-B14F-4D97-AF65-F5344CB8AC3E}">
        <p14:creationId xmlns:p14="http://schemas.microsoft.com/office/powerpoint/2010/main" val="24672746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CBB5B1-B8F2-4055-B0FD-1D16E068FA1E}"/>
              </a:ext>
            </a:extLst>
          </p:cNvPr>
          <p:cNvGrpSpPr/>
          <p:nvPr/>
        </p:nvGrpSpPr>
        <p:grpSpPr>
          <a:xfrm>
            <a:off x="4569033" y="957990"/>
            <a:ext cx="7673822" cy="5867400"/>
            <a:chOff x="2073216" y="0"/>
            <a:chExt cx="8969403" cy="6858000"/>
          </a:xfrm>
        </p:grpSpPr>
        <p:grpSp>
          <p:nvGrpSpPr>
            <p:cNvPr id="12" name="Group 11">
              <a:extLst>
                <a:ext uri="{FF2B5EF4-FFF2-40B4-BE49-F238E27FC236}">
                  <a16:creationId xmlns:a16="http://schemas.microsoft.com/office/drawing/2014/main" id="{42B07B2D-11A1-4355-A389-A0E0BEAEF1EC}"/>
                </a:ext>
              </a:extLst>
            </p:cNvPr>
            <p:cNvGrpSpPr/>
            <p:nvPr/>
          </p:nvGrpSpPr>
          <p:grpSpPr>
            <a:xfrm>
              <a:off x="2073216" y="0"/>
              <a:ext cx="8045567" cy="6858000"/>
              <a:chOff x="2073216" y="0"/>
              <a:chExt cx="8045567" cy="6858000"/>
            </a:xfrm>
          </p:grpSpPr>
          <p:pic>
            <p:nvPicPr>
              <p:cNvPr id="4" name="Picture 3">
                <a:extLst>
                  <a:ext uri="{FF2B5EF4-FFF2-40B4-BE49-F238E27FC236}">
                    <a16:creationId xmlns:a16="http://schemas.microsoft.com/office/drawing/2014/main" id="{2EEE10C3-32CD-4D73-B9EB-3DD4AB179B9A}"/>
                  </a:ext>
                </a:extLst>
              </p:cNvPr>
              <p:cNvPicPr>
                <a:picLocks noChangeAspect="1"/>
              </p:cNvPicPr>
              <p:nvPr/>
            </p:nvPicPr>
            <p:blipFill>
              <a:blip r:embed="rId3"/>
              <a:stretch>
                <a:fillRect/>
              </a:stretch>
            </p:blipFill>
            <p:spPr>
              <a:xfrm>
                <a:off x="2073216" y="0"/>
                <a:ext cx="8045567" cy="6858000"/>
              </a:xfrm>
              <a:prstGeom prst="rect">
                <a:avLst/>
              </a:prstGeom>
            </p:spPr>
          </p:pic>
          <p:sp>
            <p:nvSpPr>
              <p:cNvPr id="7" name="Rectangle 6">
                <a:extLst>
                  <a:ext uri="{FF2B5EF4-FFF2-40B4-BE49-F238E27FC236}">
                    <a16:creationId xmlns:a16="http://schemas.microsoft.com/office/drawing/2014/main" id="{EEC1104D-CA99-4B7D-B863-B1E36A3723A3}"/>
                  </a:ext>
                </a:extLst>
              </p:cNvPr>
              <p:cNvSpPr/>
              <p:nvPr/>
            </p:nvSpPr>
            <p:spPr>
              <a:xfrm>
                <a:off x="5000625" y="3171825"/>
                <a:ext cx="466725" cy="428625"/>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0AB5EAE2-DEF7-48DE-A64F-676C78F5F419}"/>
                  </a:ext>
                </a:extLst>
              </p:cNvPr>
              <p:cNvSpPr/>
              <p:nvPr/>
            </p:nvSpPr>
            <p:spPr>
              <a:xfrm>
                <a:off x="7391400" y="4691836"/>
                <a:ext cx="581025" cy="243959"/>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0" name="Rectangle 9">
                <a:extLst>
                  <a:ext uri="{FF2B5EF4-FFF2-40B4-BE49-F238E27FC236}">
                    <a16:creationId xmlns:a16="http://schemas.microsoft.com/office/drawing/2014/main" id="{44D6FD92-603E-4EA4-A5FC-B0105D794C83}"/>
                  </a:ext>
                </a:extLst>
              </p:cNvPr>
              <p:cNvSpPr/>
              <p:nvPr/>
            </p:nvSpPr>
            <p:spPr>
              <a:xfrm>
                <a:off x="5424487" y="5556766"/>
                <a:ext cx="581025" cy="243959"/>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grpSp>
        <p:sp>
          <p:nvSpPr>
            <p:cNvPr id="14" name="Rectangle 13">
              <a:extLst>
                <a:ext uri="{FF2B5EF4-FFF2-40B4-BE49-F238E27FC236}">
                  <a16:creationId xmlns:a16="http://schemas.microsoft.com/office/drawing/2014/main" id="{7D0212A8-BF4E-444F-AA00-8F9E7DC3A8B0}"/>
                </a:ext>
              </a:extLst>
            </p:cNvPr>
            <p:cNvSpPr/>
            <p:nvPr/>
          </p:nvSpPr>
          <p:spPr>
            <a:xfrm>
              <a:off x="4492655" y="0"/>
              <a:ext cx="4946620" cy="377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5" name="Rectangle 14">
              <a:extLst>
                <a:ext uri="{FF2B5EF4-FFF2-40B4-BE49-F238E27FC236}">
                  <a16:creationId xmlns:a16="http://schemas.microsoft.com/office/drawing/2014/main" id="{28B80E81-5E3B-4234-BE73-ECB0080B3BC2}"/>
                </a:ext>
              </a:extLst>
            </p:cNvPr>
            <p:cNvSpPr/>
            <p:nvPr/>
          </p:nvSpPr>
          <p:spPr>
            <a:xfrm>
              <a:off x="9439275" y="1514476"/>
              <a:ext cx="1603344" cy="571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6" name="TextBox 15">
              <a:extLst>
                <a:ext uri="{FF2B5EF4-FFF2-40B4-BE49-F238E27FC236}">
                  <a16:creationId xmlns:a16="http://schemas.microsoft.com/office/drawing/2014/main" id="{3881E6B0-499B-45FF-BCB6-BF44FBA4D9C1}"/>
                </a:ext>
              </a:extLst>
            </p:cNvPr>
            <p:cNvSpPr txBox="1"/>
            <p:nvPr/>
          </p:nvSpPr>
          <p:spPr>
            <a:xfrm>
              <a:off x="9439275" y="1891962"/>
              <a:ext cx="1383712"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venir Next LT Pro"/>
                  <a:ea typeface="+mn-ea"/>
                  <a:cs typeface="+mn-cs"/>
                </a:rPr>
                <a:t>Plasma membrane</a:t>
              </a:r>
            </a:p>
          </p:txBody>
        </p:sp>
        <p:sp>
          <p:nvSpPr>
            <p:cNvPr id="17" name="Rectangle 16">
              <a:extLst>
                <a:ext uri="{FF2B5EF4-FFF2-40B4-BE49-F238E27FC236}">
                  <a16:creationId xmlns:a16="http://schemas.microsoft.com/office/drawing/2014/main" id="{23431F03-315E-4C01-8C85-8B5BAA218C57}"/>
                </a:ext>
              </a:extLst>
            </p:cNvPr>
            <p:cNvSpPr/>
            <p:nvPr/>
          </p:nvSpPr>
          <p:spPr>
            <a:xfrm>
              <a:off x="4122779" y="2241142"/>
              <a:ext cx="877846" cy="2911883"/>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8" name="Rectangle 17">
              <a:extLst>
                <a:ext uri="{FF2B5EF4-FFF2-40B4-BE49-F238E27FC236}">
                  <a16:creationId xmlns:a16="http://schemas.microsoft.com/office/drawing/2014/main" id="{A3241BB8-9F3B-4814-8901-65B10D9B5248}"/>
                </a:ext>
              </a:extLst>
            </p:cNvPr>
            <p:cNvSpPr/>
            <p:nvPr/>
          </p:nvSpPr>
          <p:spPr>
            <a:xfrm>
              <a:off x="3461520" y="2555631"/>
              <a:ext cx="877846" cy="2911883"/>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9" name="Rectangle 18">
              <a:extLst>
                <a:ext uri="{FF2B5EF4-FFF2-40B4-BE49-F238E27FC236}">
                  <a16:creationId xmlns:a16="http://schemas.microsoft.com/office/drawing/2014/main" id="{E03FC39C-E46E-455B-9BDA-87170C7CE2BB}"/>
                </a:ext>
              </a:extLst>
            </p:cNvPr>
            <p:cNvSpPr/>
            <p:nvPr/>
          </p:nvSpPr>
          <p:spPr>
            <a:xfrm>
              <a:off x="4275178" y="2393543"/>
              <a:ext cx="1730333" cy="1987958"/>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0" name="Rectangle 19">
              <a:extLst>
                <a:ext uri="{FF2B5EF4-FFF2-40B4-BE49-F238E27FC236}">
                  <a16:creationId xmlns:a16="http://schemas.microsoft.com/office/drawing/2014/main" id="{CCC7FBEE-962B-410B-AF17-6BD49E4F6526}"/>
                </a:ext>
              </a:extLst>
            </p:cNvPr>
            <p:cNvSpPr/>
            <p:nvPr/>
          </p:nvSpPr>
          <p:spPr>
            <a:xfrm>
              <a:off x="4930639" y="2267575"/>
              <a:ext cx="2146436" cy="3289191"/>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1" name="Rectangle 20">
              <a:extLst>
                <a:ext uri="{FF2B5EF4-FFF2-40B4-BE49-F238E27FC236}">
                  <a16:creationId xmlns:a16="http://schemas.microsoft.com/office/drawing/2014/main" id="{6B655FE8-D437-431F-911C-9ACA43CE6ACE}"/>
                </a:ext>
              </a:extLst>
            </p:cNvPr>
            <p:cNvSpPr/>
            <p:nvPr/>
          </p:nvSpPr>
          <p:spPr>
            <a:xfrm>
              <a:off x="6965966" y="3069816"/>
              <a:ext cx="1006460" cy="480551"/>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2" name="Rectangle 21">
              <a:extLst>
                <a:ext uri="{FF2B5EF4-FFF2-40B4-BE49-F238E27FC236}">
                  <a16:creationId xmlns:a16="http://schemas.microsoft.com/office/drawing/2014/main" id="{06582495-EEBD-42EA-9565-5161E1174CB0}"/>
                </a:ext>
              </a:extLst>
            </p:cNvPr>
            <p:cNvSpPr/>
            <p:nvPr/>
          </p:nvSpPr>
          <p:spPr>
            <a:xfrm>
              <a:off x="6374692" y="3550367"/>
              <a:ext cx="1157219" cy="1743999"/>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grpSp>
      <p:sp>
        <p:nvSpPr>
          <p:cNvPr id="23" name="TextBox 22">
            <a:extLst>
              <a:ext uri="{FF2B5EF4-FFF2-40B4-BE49-F238E27FC236}">
                <a16:creationId xmlns:a16="http://schemas.microsoft.com/office/drawing/2014/main" id="{5F549B9B-B7F5-4C3E-A1BD-0E11F5B399C9}"/>
              </a:ext>
            </a:extLst>
          </p:cNvPr>
          <p:cNvSpPr txBox="1"/>
          <p:nvPr/>
        </p:nvSpPr>
        <p:spPr>
          <a:xfrm>
            <a:off x="321407" y="3883"/>
            <a:ext cx="11870593"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LT Pro"/>
                <a:ea typeface="+mn-ea"/>
                <a:cs typeface="+mn-cs"/>
              </a:rPr>
              <a:t>Cell Surface Receptors </a:t>
            </a:r>
            <a:r>
              <a:rPr kumimoji="0" lang="en-US" sz="2800" b="1" i="0" u="none" strike="noStrike" kern="1200" cap="none" spc="0" normalizeH="0" baseline="0" noProof="0" dirty="0">
                <a:ln>
                  <a:noFill/>
                </a:ln>
                <a:solidFill>
                  <a:prstClr val="black"/>
                </a:solidFill>
                <a:effectLst/>
                <a:uLnTx/>
                <a:uFillTx/>
                <a:latin typeface="Avenir Next LT Pro"/>
                <a:ea typeface="+mn-ea"/>
                <a:cs typeface="+mn-cs"/>
              </a:rPr>
              <a:t>(Pattern Recognition Receptors PRRs) </a:t>
            </a:r>
            <a:r>
              <a:rPr kumimoji="0" lang="en-US" sz="2800" b="0" i="0" u="none" strike="noStrike" kern="1200" cap="none" spc="0" normalizeH="0" baseline="0" noProof="0" dirty="0">
                <a:ln>
                  <a:noFill/>
                </a:ln>
                <a:solidFill>
                  <a:prstClr val="black"/>
                </a:solidFill>
                <a:effectLst/>
                <a:uLnTx/>
                <a:uFillTx/>
                <a:latin typeface="Avenir Next LT Pro"/>
                <a:ea typeface="+mn-ea"/>
                <a:cs typeface="+mn-cs"/>
              </a:rPr>
              <a:t>recognize microbial patterns in the extracellular space &amp; induce </a:t>
            </a:r>
            <a:br>
              <a:rPr kumimoji="0" lang="en-US" sz="2800" b="0" i="0" u="none" strike="noStrike" kern="1200" cap="none" spc="0" normalizeH="0" baseline="0" noProof="0" dirty="0">
                <a:ln>
                  <a:noFill/>
                </a:ln>
                <a:solidFill>
                  <a:prstClr val="black"/>
                </a:solidFill>
                <a:effectLst/>
                <a:uLnTx/>
                <a:uFillTx/>
                <a:latin typeface="Avenir Next LT Pro"/>
                <a:ea typeface="+mn-ea"/>
                <a:cs typeface="+mn-cs"/>
              </a:rPr>
            </a:br>
            <a:r>
              <a:rPr kumimoji="0" lang="en-US" sz="2800" b="1" i="0" u="none" strike="noStrike" kern="1200" cap="none" spc="0" normalizeH="0" baseline="0" noProof="0" dirty="0">
                <a:ln>
                  <a:noFill/>
                </a:ln>
                <a:solidFill>
                  <a:prstClr val="black"/>
                </a:solidFill>
                <a:effectLst/>
                <a:uLnTx/>
                <a:uFillTx/>
                <a:latin typeface="Avenir Next LT Pro"/>
                <a:ea typeface="+mn-ea"/>
                <a:cs typeface="+mn-cs"/>
              </a:rPr>
              <a:t>mild-to-moderate immune response</a:t>
            </a:r>
            <a:endParaRPr kumimoji="0" lang="en-US" sz="280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26" name="Rectangle 25">
            <a:extLst>
              <a:ext uri="{FF2B5EF4-FFF2-40B4-BE49-F238E27FC236}">
                <a16:creationId xmlns:a16="http://schemas.microsoft.com/office/drawing/2014/main" id="{B13ECF25-FAA8-4B07-AB6E-64945005FF46}"/>
              </a:ext>
            </a:extLst>
          </p:cNvPr>
          <p:cNvSpPr/>
          <p:nvPr/>
        </p:nvSpPr>
        <p:spPr>
          <a:xfrm>
            <a:off x="8067675" y="2377674"/>
            <a:ext cx="200560" cy="488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0" name="Rectangle 29">
            <a:extLst>
              <a:ext uri="{FF2B5EF4-FFF2-40B4-BE49-F238E27FC236}">
                <a16:creationId xmlns:a16="http://schemas.microsoft.com/office/drawing/2014/main" id="{C5A97258-6300-494A-9D2E-919A6A7D62AC}"/>
              </a:ext>
            </a:extLst>
          </p:cNvPr>
          <p:cNvSpPr/>
          <p:nvPr/>
        </p:nvSpPr>
        <p:spPr>
          <a:xfrm>
            <a:off x="9139276" y="4324384"/>
            <a:ext cx="990065" cy="1492088"/>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 name="Rectangle 31">
            <a:extLst>
              <a:ext uri="{FF2B5EF4-FFF2-40B4-BE49-F238E27FC236}">
                <a16:creationId xmlns:a16="http://schemas.microsoft.com/office/drawing/2014/main" id="{479AED0A-9170-4483-9195-14D03C60949A}"/>
              </a:ext>
            </a:extLst>
          </p:cNvPr>
          <p:cNvSpPr/>
          <p:nvPr/>
        </p:nvSpPr>
        <p:spPr>
          <a:xfrm>
            <a:off x="8452262" y="1280873"/>
            <a:ext cx="910814" cy="384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3" name="Rectangle 32">
            <a:extLst>
              <a:ext uri="{FF2B5EF4-FFF2-40B4-BE49-F238E27FC236}">
                <a16:creationId xmlns:a16="http://schemas.microsoft.com/office/drawing/2014/main" id="{F6206E30-E707-47A5-B657-EA2124C252E4}"/>
              </a:ext>
            </a:extLst>
          </p:cNvPr>
          <p:cNvSpPr/>
          <p:nvPr/>
        </p:nvSpPr>
        <p:spPr>
          <a:xfrm>
            <a:off x="8663628" y="1451968"/>
            <a:ext cx="455407" cy="299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4" name="Rectangle 33">
            <a:extLst>
              <a:ext uri="{FF2B5EF4-FFF2-40B4-BE49-F238E27FC236}">
                <a16:creationId xmlns:a16="http://schemas.microsoft.com/office/drawing/2014/main" id="{F5CDC8B8-A33A-4DA7-BA64-416D88F6D0BD}"/>
              </a:ext>
            </a:extLst>
          </p:cNvPr>
          <p:cNvSpPr/>
          <p:nvPr/>
        </p:nvSpPr>
        <p:spPr>
          <a:xfrm>
            <a:off x="9789349" y="1114425"/>
            <a:ext cx="1126301" cy="17521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5" name="Rectangle 34">
            <a:extLst>
              <a:ext uri="{FF2B5EF4-FFF2-40B4-BE49-F238E27FC236}">
                <a16:creationId xmlns:a16="http://schemas.microsoft.com/office/drawing/2014/main" id="{831E9127-1C1D-48C4-B535-9D29149F4432}"/>
              </a:ext>
            </a:extLst>
          </p:cNvPr>
          <p:cNvSpPr/>
          <p:nvPr/>
        </p:nvSpPr>
        <p:spPr>
          <a:xfrm>
            <a:off x="9751759" y="2876737"/>
            <a:ext cx="1126301" cy="1114641"/>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6" name="Hexagon 35">
            <a:extLst>
              <a:ext uri="{FF2B5EF4-FFF2-40B4-BE49-F238E27FC236}">
                <a16:creationId xmlns:a16="http://schemas.microsoft.com/office/drawing/2014/main" id="{B58146FB-29AF-447E-A4F1-20E80913AD4C}"/>
              </a:ext>
            </a:extLst>
          </p:cNvPr>
          <p:cNvSpPr/>
          <p:nvPr/>
        </p:nvSpPr>
        <p:spPr>
          <a:xfrm>
            <a:off x="9466145" y="1371947"/>
            <a:ext cx="266700" cy="229914"/>
          </a:xfrm>
          <a:prstGeom prst="hexagon">
            <a:avLst/>
          </a:prstGeom>
          <a:solidFill>
            <a:srgbClr val="80818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7" name="Star: 7 Points 36">
            <a:extLst>
              <a:ext uri="{FF2B5EF4-FFF2-40B4-BE49-F238E27FC236}">
                <a16:creationId xmlns:a16="http://schemas.microsoft.com/office/drawing/2014/main" id="{F8503456-6F3E-4831-ADF0-7466FC7B45DD}"/>
              </a:ext>
            </a:extLst>
          </p:cNvPr>
          <p:cNvSpPr/>
          <p:nvPr/>
        </p:nvSpPr>
        <p:spPr>
          <a:xfrm>
            <a:off x="8980370" y="1782108"/>
            <a:ext cx="266700" cy="273381"/>
          </a:xfrm>
          <a:prstGeom prst="star7">
            <a:avLst/>
          </a:prstGeom>
          <a:solidFill>
            <a:srgbClr val="808185"/>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9" name="Oval 38">
            <a:extLst>
              <a:ext uri="{FF2B5EF4-FFF2-40B4-BE49-F238E27FC236}">
                <a16:creationId xmlns:a16="http://schemas.microsoft.com/office/drawing/2014/main" id="{E916ABE1-7728-4951-9CF0-CFD7E400397E}"/>
              </a:ext>
            </a:extLst>
          </p:cNvPr>
          <p:cNvSpPr/>
          <p:nvPr/>
        </p:nvSpPr>
        <p:spPr>
          <a:xfrm>
            <a:off x="9092060" y="4359003"/>
            <a:ext cx="1879857" cy="1879857"/>
          </a:xfrm>
          <a:prstGeom prst="ellipse">
            <a:avLst/>
          </a:prstGeom>
          <a:solidFill>
            <a:schemeClr val="accent6">
              <a:lumMod val="40000"/>
              <a:lumOff val="60000"/>
            </a:schemeClr>
          </a:solidFill>
          <a:ln w="57150">
            <a:solidFill>
              <a:schemeClr val="accent6">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0" name="Content Placeholder 2">
            <a:extLst>
              <a:ext uri="{FF2B5EF4-FFF2-40B4-BE49-F238E27FC236}">
                <a16:creationId xmlns:a16="http://schemas.microsoft.com/office/drawing/2014/main" id="{F220794F-E80D-4EF2-8E1F-259DDB8561A7}"/>
              </a:ext>
            </a:extLst>
          </p:cNvPr>
          <p:cNvSpPr txBox="1">
            <a:spLocks/>
          </p:cNvSpPr>
          <p:nvPr/>
        </p:nvSpPr>
        <p:spPr>
          <a:xfrm>
            <a:off x="9160159" y="4696939"/>
            <a:ext cx="1839079" cy="1387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prstClr val="black"/>
                </a:solidFill>
                <a:effectLst/>
                <a:uLnTx/>
                <a:uFillTx/>
                <a:latin typeface="Avenir Next LT Pro"/>
                <a:ea typeface="+mn-ea"/>
                <a:cs typeface="+mn-cs"/>
              </a:rPr>
              <a:t>Immunity gene expression</a:t>
            </a:r>
          </a:p>
        </p:txBody>
      </p:sp>
      <p:sp>
        <p:nvSpPr>
          <p:cNvPr id="41" name="TextBox 40">
            <a:extLst>
              <a:ext uri="{FF2B5EF4-FFF2-40B4-BE49-F238E27FC236}">
                <a16:creationId xmlns:a16="http://schemas.microsoft.com/office/drawing/2014/main" id="{BACE1F74-B8AC-45F9-BFB1-9753AC444509}"/>
              </a:ext>
            </a:extLst>
          </p:cNvPr>
          <p:cNvSpPr txBox="1"/>
          <p:nvPr/>
        </p:nvSpPr>
        <p:spPr>
          <a:xfrm>
            <a:off x="9829539" y="6273479"/>
            <a:ext cx="70403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venir Next LT Pro"/>
                <a:ea typeface="+mn-ea"/>
                <a:cs typeface="+mn-cs"/>
              </a:rPr>
              <a:t>Nucleus</a:t>
            </a:r>
          </a:p>
        </p:txBody>
      </p:sp>
      <p:sp>
        <p:nvSpPr>
          <p:cNvPr id="2" name="TextBox 1">
            <a:extLst>
              <a:ext uri="{FF2B5EF4-FFF2-40B4-BE49-F238E27FC236}">
                <a16:creationId xmlns:a16="http://schemas.microsoft.com/office/drawing/2014/main" id="{7CEC2D70-F394-4C23-997E-32921C519E5C}"/>
              </a:ext>
            </a:extLst>
          </p:cNvPr>
          <p:cNvSpPr txBox="1"/>
          <p:nvPr/>
        </p:nvSpPr>
        <p:spPr>
          <a:xfrm>
            <a:off x="7869367" y="3558784"/>
            <a:ext cx="1900841"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Phosphorylation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cascade</a:t>
            </a:r>
          </a:p>
        </p:txBody>
      </p:sp>
      <p:sp>
        <p:nvSpPr>
          <p:cNvPr id="5" name="TextBox 4">
            <a:extLst>
              <a:ext uri="{FF2B5EF4-FFF2-40B4-BE49-F238E27FC236}">
                <a16:creationId xmlns:a16="http://schemas.microsoft.com/office/drawing/2014/main" id="{509DEA1F-C935-4444-ABCD-3FB662C5C869}"/>
              </a:ext>
            </a:extLst>
          </p:cNvPr>
          <p:cNvSpPr txBox="1"/>
          <p:nvPr/>
        </p:nvSpPr>
        <p:spPr>
          <a:xfrm>
            <a:off x="7813515" y="1202108"/>
            <a:ext cx="1021433" cy="369332"/>
          </a:xfrm>
          <a:prstGeom prst="rect">
            <a:avLst/>
          </a:prstGeom>
          <a:solidFill>
            <a:schemeClr val="bg1"/>
          </a:solidFill>
        </p:spPr>
        <p:txBody>
          <a:bodyPr wrap="none" rtlCol="0">
            <a:spAutoFit/>
          </a:bodyPr>
          <a:lstStyle/>
          <a:p>
            <a:r>
              <a:rPr lang="en-US" dirty="0">
                <a:solidFill>
                  <a:srgbClr val="7030A0"/>
                </a:solidFill>
              </a:rPr>
              <a:t>MAMPS</a:t>
            </a:r>
          </a:p>
        </p:txBody>
      </p:sp>
      <p:sp>
        <p:nvSpPr>
          <p:cNvPr id="44" name="Content Placeholder 2">
            <a:extLst>
              <a:ext uri="{FF2B5EF4-FFF2-40B4-BE49-F238E27FC236}">
                <a16:creationId xmlns:a16="http://schemas.microsoft.com/office/drawing/2014/main" id="{1D5880A1-BA6B-405A-ADFE-2B370FCA5B0B}"/>
              </a:ext>
            </a:extLst>
          </p:cNvPr>
          <p:cNvSpPr>
            <a:spLocks noGrp="1"/>
          </p:cNvSpPr>
          <p:nvPr>
            <p:ph idx="1"/>
          </p:nvPr>
        </p:nvSpPr>
        <p:spPr>
          <a:xfrm>
            <a:off x="448499" y="1665641"/>
            <a:ext cx="3876493" cy="1460596"/>
          </a:xfrm>
        </p:spPr>
        <p:txBody>
          <a:bodyPr>
            <a:normAutofit/>
          </a:bodyPr>
          <a:lstStyle/>
          <a:p>
            <a:pPr marL="0" indent="0">
              <a:lnSpc>
                <a:spcPct val="120000"/>
              </a:lnSpc>
              <a:buNone/>
            </a:pPr>
            <a:r>
              <a:rPr lang="en-US" sz="1800" b="1" dirty="0">
                <a:solidFill>
                  <a:srgbClr val="7030A0"/>
                </a:solidFill>
              </a:rPr>
              <a:t>MAMPS: </a:t>
            </a:r>
            <a:r>
              <a:rPr lang="en-US" sz="1800" dirty="0">
                <a:solidFill>
                  <a:srgbClr val="7030A0"/>
                </a:solidFill>
              </a:rPr>
              <a:t>Microbial associated molecular patterns</a:t>
            </a:r>
          </a:p>
        </p:txBody>
      </p:sp>
      <p:sp>
        <p:nvSpPr>
          <p:cNvPr id="6" name="Rectangle 5">
            <a:extLst>
              <a:ext uri="{FF2B5EF4-FFF2-40B4-BE49-F238E27FC236}">
                <a16:creationId xmlns:a16="http://schemas.microsoft.com/office/drawing/2014/main" id="{F3ADD10E-504D-471F-8C1E-D7E20B01C167}"/>
              </a:ext>
            </a:extLst>
          </p:cNvPr>
          <p:cNvSpPr/>
          <p:nvPr/>
        </p:nvSpPr>
        <p:spPr>
          <a:xfrm>
            <a:off x="6464300" y="2689306"/>
            <a:ext cx="736600" cy="1773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C46E31F0-CDB6-4E34-ACD2-862BACA808DF}"/>
              </a:ext>
            </a:extLst>
          </p:cNvPr>
          <p:cNvSpPr txBox="1"/>
          <p:nvPr/>
        </p:nvSpPr>
        <p:spPr>
          <a:xfrm>
            <a:off x="9846967" y="1344012"/>
            <a:ext cx="2304542" cy="646331"/>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Avenir Next LT Pro"/>
                <a:ea typeface="+mn-ea"/>
                <a:cs typeface="+mn-cs"/>
              </a:rPr>
              <a:t>Pattern Recognition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7030A0"/>
                </a:solidFill>
                <a:effectLst/>
                <a:uLnTx/>
                <a:uFillTx/>
                <a:latin typeface="Avenir Next LT Pro"/>
                <a:ea typeface="+mn-ea"/>
                <a:cs typeface="+mn-cs"/>
              </a:rPr>
              <a:t>Receptors (</a:t>
            </a:r>
            <a:r>
              <a:rPr kumimoji="0" lang="en-US" sz="1800" b="1" i="0" u="none" strike="noStrike" kern="1200" cap="none" spc="0" normalizeH="0" baseline="0" noProof="0" dirty="0">
                <a:ln>
                  <a:noFill/>
                </a:ln>
                <a:solidFill>
                  <a:srgbClr val="7030A0"/>
                </a:solidFill>
                <a:effectLst/>
                <a:uLnTx/>
                <a:uFillTx/>
                <a:latin typeface="Avenir Next LT Pro"/>
                <a:ea typeface="+mn-ea"/>
                <a:cs typeface="+mn-cs"/>
              </a:rPr>
              <a:t>PRRs</a:t>
            </a:r>
            <a:r>
              <a:rPr kumimoji="0" lang="en-US" sz="1800" b="0" i="0" u="none" strike="noStrike" kern="1200" cap="none" spc="0" normalizeH="0" baseline="0" noProof="0" dirty="0">
                <a:ln>
                  <a:noFill/>
                </a:ln>
                <a:solidFill>
                  <a:srgbClr val="7030A0"/>
                </a:solidFill>
                <a:effectLst/>
                <a:uLnTx/>
                <a:uFillTx/>
                <a:latin typeface="Avenir Next LT Pro"/>
                <a:ea typeface="+mn-ea"/>
                <a:cs typeface="+mn-cs"/>
              </a:rPr>
              <a:t>)</a:t>
            </a:r>
          </a:p>
        </p:txBody>
      </p:sp>
      <mc:AlternateContent xmlns:mc="http://schemas.openxmlformats.org/markup-compatibility/2006">
        <mc:Choice xmlns:p14="http://schemas.microsoft.com/office/powerpoint/2010/main" Requires="p14">
          <p:contentPart p14:bwMode="auto" r:id="rId4">
            <p14:nvContentPartPr>
              <p14:cNvPr id="8" name="Ink 7">
                <a:extLst>
                  <a:ext uri="{FF2B5EF4-FFF2-40B4-BE49-F238E27FC236}">
                    <a16:creationId xmlns:a16="http://schemas.microsoft.com/office/drawing/2014/main" id="{E294072B-8385-4781-9CAD-74809D5FD48A}"/>
                  </a:ext>
                </a:extLst>
              </p14:cNvPr>
              <p14:cNvContentPartPr/>
              <p14:nvPr/>
            </p14:nvContentPartPr>
            <p14:xfrm>
              <a:off x="8821951" y="1660287"/>
              <a:ext cx="696960" cy="617040"/>
            </p14:xfrm>
          </p:contentPart>
        </mc:Choice>
        <mc:Fallback>
          <p:pic>
            <p:nvPicPr>
              <p:cNvPr id="8" name="Ink 7">
                <a:extLst>
                  <a:ext uri="{FF2B5EF4-FFF2-40B4-BE49-F238E27FC236}">
                    <a16:creationId xmlns:a16="http://schemas.microsoft.com/office/drawing/2014/main" id="{E294072B-8385-4781-9CAD-74809D5FD48A}"/>
                  </a:ext>
                </a:extLst>
              </p:cNvPr>
              <p:cNvPicPr/>
              <p:nvPr/>
            </p:nvPicPr>
            <p:blipFill>
              <a:blip r:embed="rId5"/>
              <a:stretch>
                <a:fillRect/>
              </a:stretch>
            </p:blipFill>
            <p:spPr>
              <a:xfrm>
                <a:off x="8803951" y="1642647"/>
                <a:ext cx="732600" cy="652680"/>
              </a:xfrm>
              <a:prstGeom prst="rect">
                <a:avLst/>
              </a:prstGeom>
            </p:spPr>
          </p:pic>
        </mc:Fallback>
      </mc:AlternateContent>
    </p:spTree>
    <p:extLst>
      <p:ext uri="{BB962C8B-B14F-4D97-AF65-F5344CB8AC3E}">
        <p14:creationId xmlns:p14="http://schemas.microsoft.com/office/powerpoint/2010/main" val="36734588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DCBA283-EC73-419E-BE8E-5827103A5B3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56196"/>
            <a:ext cx="9017893" cy="5801804"/>
          </a:xfrm>
          <a:prstGeom prst="rect">
            <a:avLst/>
          </a:prstGeom>
        </p:spPr>
      </p:pic>
      <p:sp>
        <p:nvSpPr>
          <p:cNvPr id="5" name="TextBox 4">
            <a:extLst>
              <a:ext uri="{FF2B5EF4-FFF2-40B4-BE49-F238E27FC236}">
                <a16:creationId xmlns:a16="http://schemas.microsoft.com/office/drawing/2014/main" id="{1961C53D-AF77-48FA-B06F-71679DCCC606}"/>
              </a:ext>
            </a:extLst>
          </p:cNvPr>
          <p:cNvSpPr txBox="1"/>
          <p:nvPr/>
        </p:nvSpPr>
        <p:spPr>
          <a:xfrm>
            <a:off x="0" y="532976"/>
            <a:ext cx="8750595"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prstClr val="black"/>
                </a:solidFill>
                <a:latin typeface="Avenir Next LT Pro"/>
              </a:rPr>
              <a:t>MAMPs and Surface Receptors that recognize them</a:t>
            </a:r>
            <a:endParaRPr kumimoji="0" lang="en-US" sz="280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6" name="TextBox 5">
            <a:extLst>
              <a:ext uri="{FF2B5EF4-FFF2-40B4-BE49-F238E27FC236}">
                <a16:creationId xmlns:a16="http://schemas.microsoft.com/office/drawing/2014/main" id="{CF480334-7F76-4300-96F0-54EE78CCC9FD}"/>
              </a:ext>
            </a:extLst>
          </p:cNvPr>
          <p:cNvSpPr txBox="1"/>
          <p:nvPr/>
        </p:nvSpPr>
        <p:spPr>
          <a:xfrm>
            <a:off x="9017893" y="1302065"/>
            <a:ext cx="3285460"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7030A0"/>
                </a:solidFill>
                <a:latin typeface="Avenir Next LT Pro"/>
              </a:rPr>
              <a:t>Plants have variation in immune receptors</a:t>
            </a:r>
            <a:endParaRPr kumimoji="0" lang="en-US" sz="2800" b="0" i="0" u="none" strike="noStrike" kern="1200" cap="none" spc="0" normalizeH="0" baseline="0" noProof="0" dirty="0">
              <a:ln>
                <a:noFill/>
              </a:ln>
              <a:solidFill>
                <a:srgbClr val="7030A0"/>
              </a:solidFill>
              <a:effectLst/>
              <a:uLnTx/>
              <a:uFillTx/>
              <a:latin typeface="Avenir Next LT Pro"/>
            </a:endParaRPr>
          </a:p>
        </p:txBody>
      </p:sp>
    </p:spTree>
    <p:extLst>
      <p:ext uri="{BB962C8B-B14F-4D97-AF65-F5344CB8AC3E}">
        <p14:creationId xmlns:p14="http://schemas.microsoft.com/office/powerpoint/2010/main" val="19946020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D4CBB5B1-B8F2-4055-B0FD-1D16E068FA1E}"/>
              </a:ext>
            </a:extLst>
          </p:cNvPr>
          <p:cNvGrpSpPr/>
          <p:nvPr/>
        </p:nvGrpSpPr>
        <p:grpSpPr>
          <a:xfrm>
            <a:off x="149064" y="20826"/>
            <a:ext cx="7673822" cy="5867399"/>
            <a:chOff x="2073216" y="0"/>
            <a:chExt cx="8969403" cy="6857999"/>
          </a:xfrm>
        </p:grpSpPr>
        <p:grpSp>
          <p:nvGrpSpPr>
            <p:cNvPr id="12" name="Group 11">
              <a:extLst>
                <a:ext uri="{FF2B5EF4-FFF2-40B4-BE49-F238E27FC236}">
                  <a16:creationId xmlns:a16="http://schemas.microsoft.com/office/drawing/2014/main" id="{42B07B2D-11A1-4355-A389-A0E0BEAEF1EC}"/>
                </a:ext>
              </a:extLst>
            </p:cNvPr>
            <p:cNvGrpSpPr/>
            <p:nvPr/>
          </p:nvGrpSpPr>
          <p:grpSpPr>
            <a:xfrm>
              <a:off x="2073216" y="1379127"/>
              <a:ext cx="8045567" cy="5478872"/>
              <a:chOff x="2073216" y="1379127"/>
              <a:chExt cx="8045567" cy="5478872"/>
            </a:xfrm>
          </p:grpSpPr>
          <p:pic>
            <p:nvPicPr>
              <p:cNvPr id="4" name="Picture 3">
                <a:extLst>
                  <a:ext uri="{FF2B5EF4-FFF2-40B4-BE49-F238E27FC236}">
                    <a16:creationId xmlns:a16="http://schemas.microsoft.com/office/drawing/2014/main" id="{2EEE10C3-32CD-4D73-B9EB-3DD4AB179B9A}"/>
                  </a:ext>
                </a:extLst>
              </p:cNvPr>
              <p:cNvPicPr>
                <a:picLocks noChangeAspect="1"/>
              </p:cNvPicPr>
              <p:nvPr/>
            </p:nvPicPr>
            <p:blipFill rotWithShape="1">
              <a:blip r:embed="rId3"/>
              <a:srcRect t="20110"/>
              <a:stretch/>
            </p:blipFill>
            <p:spPr>
              <a:xfrm>
                <a:off x="2073216" y="1379127"/>
                <a:ext cx="8045567" cy="5478872"/>
              </a:xfrm>
              <a:prstGeom prst="rect">
                <a:avLst/>
              </a:prstGeom>
            </p:spPr>
          </p:pic>
          <p:sp>
            <p:nvSpPr>
              <p:cNvPr id="7" name="Rectangle 6">
                <a:extLst>
                  <a:ext uri="{FF2B5EF4-FFF2-40B4-BE49-F238E27FC236}">
                    <a16:creationId xmlns:a16="http://schemas.microsoft.com/office/drawing/2014/main" id="{EEC1104D-CA99-4B7D-B863-B1E36A3723A3}"/>
                  </a:ext>
                </a:extLst>
              </p:cNvPr>
              <p:cNvSpPr/>
              <p:nvPr/>
            </p:nvSpPr>
            <p:spPr>
              <a:xfrm>
                <a:off x="5000625" y="3171825"/>
                <a:ext cx="466725" cy="428625"/>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8" name="Rectangle 7">
                <a:extLst>
                  <a:ext uri="{FF2B5EF4-FFF2-40B4-BE49-F238E27FC236}">
                    <a16:creationId xmlns:a16="http://schemas.microsoft.com/office/drawing/2014/main" id="{22BD9783-9529-4A7D-A4CC-900C8D747640}"/>
                  </a:ext>
                </a:extLst>
              </p:cNvPr>
              <p:cNvSpPr/>
              <p:nvPr/>
            </p:nvSpPr>
            <p:spPr>
              <a:xfrm>
                <a:off x="7867650" y="4011573"/>
                <a:ext cx="581025" cy="243959"/>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9" name="Rectangle 8">
                <a:extLst>
                  <a:ext uri="{FF2B5EF4-FFF2-40B4-BE49-F238E27FC236}">
                    <a16:creationId xmlns:a16="http://schemas.microsoft.com/office/drawing/2014/main" id="{0AB5EAE2-DEF7-48DE-A64F-676C78F5F419}"/>
                  </a:ext>
                </a:extLst>
              </p:cNvPr>
              <p:cNvSpPr/>
              <p:nvPr/>
            </p:nvSpPr>
            <p:spPr>
              <a:xfrm>
                <a:off x="7391400" y="4691836"/>
                <a:ext cx="581025" cy="243959"/>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10" name="Rectangle 9">
                <a:extLst>
                  <a:ext uri="{FF2B5EF4-FFF2-40B4-BE49-F238E27FC236}">
                    <a16:creationId xmlns:a16="http://schemas.microsoft.com/office/drawing/2014/main" id="{44D6FD92-603E-4EA4-A5FC-B0105D794C83}"/>
                  </a:ext>
                </a:extLst>
              </p:cNvPr>
              <p:cNvSpPr/>
              <p:nvPr/>
            </p:nvSpPr>
            <p:spPr>
              <a:xfrm>
                <a:off x="5424487" y="5556766"/>
                <a:ext cx="581025" cy="243959"/>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grpSp>
        <p:sp>
          <p:nvSpPr>
            <p:cNvPr id="14" name="Rectangle 13">
              <a:extLst>
                <a:ext uri="{FF2B5EF4-FFF2-40B4-BE49-F238E27FC236}">
                  <a16:creationId xmlns:a16="http://schemas.microsoft.com/office/drawing/2014/main" id="{7D0212A8-BF4E-444F-AA00-8F9E7DC3A8B0}"/>
                </a:ext>
              </a:extLst>
            </p:cNvPr>
            <p:cNvSpPr/>
            <p:nvPr/>
          </p:nvSpPr>
          <p:spPr>
            <a:xfrm>
              <a:off x="4492655" y="0"/>
              <a:ext cx="4946620" cy="377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5" name="Rectangle 14">
              <a:extLst>
                <a:ext uri="{FF2B5EF4-FFF2-40B4-BE49-F238E27FC236}">
                  <a16:creationId xmlns:a16="http://schemas.microsoft.com/office/drawing/2014/main" id="{28B80E81-5E3B-4234-BE73-ECB0080B3BC2}"/>
                </a:ext>
              </a:extLst>
            </p:cNvPr>
            <p:cNvSpPr/>
            <p:nvPr/>
          </p:nvSpPr>
          <p:spPr>
            <a:xfrm>
              <a:off x="9439275" y="1514476"/>
              <a:ext cx="1603344" cy="5714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grpSp>
      <p:sp>
        <p:nvSpPr>
          <p:cNvPr id="25" name="Content Placeholder 2">
            <a:extLst>
              <a:ext uri="{FF2B5EF4-FFF2-40B4-BE49-F238E27FC236}">
                <a16:creationId xmlns:a16="http://schemas.microsoft.com/office/drawing/2014/main" id="{4E3F6C83-FA1B-4944-834C-A858A4CE7B61}"/>
              </a:ext>
            </a:extLst>
          </p:cNvPr>
          <p:cNvSpPr>
            <a:spLocks noGrp="1"/>
          </p:cNvSpPr>
          <p:nvPr>
            <p:ph idx="1"/>
          </p:nvPr>
        </p:nvSpPr>
        <p:spPr>
          <a:xfrm>
            <a:off x="2504595" y="4642276"/>
            <a:ext cx="882918" cy="676440"/>
          </a:xfrm>
        </p:spPr>
        <p:txBody>
          <a:bodyPr>
            <a:normAutofit/>
          </a:bodyPr>
          <a:lstStyle/>
          <a:p>
            <a:pPr marL="0" indent="0">
              <a:lnSpc>
                <a:spcPct val="120000"/>
              </a:lnSpc>
              <a:buNone/>
            </a:pPr>
            <a:r>
              <a:rPr lang="en-US" dirty="0">
                <a:solidFill>
                  <a:srgbClr val="7030A0"/>
                </a:solidFill>
              </a:rPr>
              <a:t>NLR</a:t>
            </a:r>
          </a:p>
        </p:txBody>
      </p:sp>
      <p:sp>
        <p:nvSpPr>
          <p:cNvPr id="28" name="Rectangle 27">
            <a:extLst>
              <a:ext uri="{FF2B5EF4-FFF2-40B4-BE49-F238E27FC236}">
                <a16:creationId xmlns:a16="http://schemas.microsoft.com/office/drawing/2014/main" id="{E6341B17-E66F-48B2-8347-554F5FFF923A}"/>
              </a:ext>
            </a:extLst>
          </p:cNvPr>
          <p:cNvSpPr/>
          <p:nvPr/>
        </p:nvSpPr>
        <p:spPr>
          <a:xfrm>
            <a:off x="3647706" y="1440510"/>
            <a:ext cx="200560" cy="4889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2" name="Rectangle 31">
            <a:extLst>
              <a:ext uri="{FF2B5EF4-FFF2-40B4-BE49-F238E27FC236}">
                <a16:creationId xmlns:a16="http://schemas.microsoft.com/office/drawing/2014/main" id="{E98E4A38-D387-4C0F-B121-0981641217CC}"/>
              </a:ext>
            </a:extLst>
          </p:cNvPr>
          <p:cNvSpPr/>
          <p:nvPr/>
        </p:nvSpPr>
        <p:spPr>
          <a:xfrm>
            <a:off x="4071861" y="281597"/>
            <a:ext cx="624649" cy="384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3" name="Rectangle 32">
            <a:extLst>
              <a:ext uri="{FF2B5EF4-FFF2-40B4-BE49-F238E27FC236}">
                <a16:creationId xmlns:a16="http://schemas.microsoft.com/office/drawing/2014/main" id="{0FC01FBD-1E9F-446B-B055-0EAD50134B13}"/>
              </a:ext>
            </a:extLst>
          </p:cNvPr>
          <p:cNvSpPr/>
          <p:nvPr/>
        </p:nvSpPr>
        <p:spPr>
          <a:xfrm>
            <a:off x="5408052" y="232179"/>
            <a:ext cx="910814" cy="1697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6" name="Rectangle 25">
            <a:extLst>
              <a:ext uri="{FF2B5EF4-FFF2-40B4-BE49-F238E27FC236}">
                <a16:creationId xmlns:a16="http://schemas.microsoft.com/office/drawing/2014/main" id="{E4478123-2095-4C76-9606-93DC98D287F9}"/>
              </a:ext>
            </a:extLst>
          </p:cNvPr>
          <p:cNvSpPr/>
          <p:nvPr/>
        </p:nvSpPr>
        <p:spPr>
          <a:xfrm>
            <a:off x="3874800" y="2511368"/>
            <a:ext cx="460284" cy="1581103"/>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9" name="TextBox 28">
            <a:extLst>
              <a:ext uri="{FF2B5EF4-FFF2-40B4-BE49-F238E27FC236}">
                <a16:creationId xmlns:a16="http://schemas.microsoft.com/office/drawing/2014/main" id="{8C2D068C-CFA0-44FA-A638-99C8E17DDD24}"/>
              </a:ext>
            </a:extLst>
          </p:cNvPr>
          <p:cNvSpPr txBox="1"/>
          <p:nvPr/>
        </p:nvSpPr>
        <p:spPr>
          <a:xfrm>
            <a:off x="5217873" y="5366888"/>
            <a:ext cx="704039" cy="2616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prstClr val="black"/>
                </a:solidFill>
                <a:effectLst/>
                <a:uLnTx/>
                <a:uFillTx/>
                <a:latin typeface="Avenir Next LT Pro"/>
                <a:ea typeface="+mn-ea"/>
                <a:cs typeface="+mn-cs"/>
              </a:rPr>
              <a:t>Nucleus</a:t>
            </a:r>
          </a:p>
        </p:txBody>
      </p:sp>
      <p:sp>
        <p:nvSpPr>
          <p:cNvPr id="34" name="Rectangle 33">
            <a:extLst>
              <a:ext uri="{FF2B5EF4-FFF2-40B4-BE49-F238E27FC236}">
                <a16:creationId xmlns:a16="http://schemas.microsoft.com/office/drawing/2014/main" id="{4A4F5FB2-E8EC-4D1A-B135-2FD26EA6977B}"/>
              </a:ext>
            </a:extLst>
          </p:cNvPr>
          <p:cNvSpPr/>
          <p:nvPr/>
        </p:nvSpPr>
        <p:spPr>
          <a:xfrm>
            <a:off x="3206154" y="1948746"/>
            <a:ext cx="1128929" cy="1581103"/>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6" name="Rectangle 35">
            <a:extLst>
              <a:ext uri="{FF2B5EF4-FFF2-40B4-BE49-F238E27FC236}">
                <a16:creationId xmlns:a16="http://schemas.microsoft.com/office/drawing/2014/main" id="{D666D390-246F-4596-93CC-EE7F3BF05397}"/>
              </a:ext>
            </a:extLst>
          </p:cNvPr>
          <p:cNvSpPr/>
          <p:nvPr/>
        </p:nvSpPr>
        <p:spPr>
          <a:xfrm>
            <a:off x="2998363" y="2126601"/>
            <a:ext cx="1128929" cy="974611"/>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7" name="Rectangle 36">
            <a:extLst>
              <a:ext uri="{FF2B5EF4-FFF2-40B4-BE49-F238E27FC236}">
                <a16:creationId xmlns:a16="http://schemas.microsoft.com/office/drawing/2014/main" id="{8ADCEABA-9774-412E-B90C-09E68E9C8E0A}"/>
              </a:ext>
            </a:extLst>
          </p:cNvPr>
          <p:cNvSpPr/>
          <p:nvPr/>
        </p:nvSpPr>
        <p:spPr>
          <a:xfrm>
            <a:off x="4071861" y="2624852"/>
            <a:ext cx="1128929" cy="512607"/>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0" name="Rectangle 39">
            <a:extLst>
              <a:ext uri="{FF2B5EF4-FFF2-40B4-BE49-F238E27FC236}">
                <a16:creationId xmlns:a16="http://schemas.microsoft.com/office/drawing/2014/main" id="{BAAC8030-A3A6-4120-A5B0-0523E7337A66}"/>
              </a:ext>
            </a:extLst>
          </p:cNvPr>
          <p:cNvSpPr/>
          <p:nvPr/>
        </p:nvSpPr>
        <p:spPr>
          <a:xfrm>
            <a:off x="5298994" y="1958047"/>
            <a:ext cx="1128929" cy="666805"/>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1" name="Rectangle 40">
            <a:extLst>
              <a:ext uri="{FF2B5EF4-FFF2-40B4-BE49-F238E27FC236}">
                <a16:creationId xmlns:a16="http://schemas.microsoft.com/office/drawing/2014/main" id="{E279AB74-49CB-4B01-9CFF-007F89AB07A4}"/>
              </a:ext>
            </a:extLst>
          </p:cNvPr>
          <p:cNvSpPr/>
          <p:nvPr/>
        </p:nvSpPr>
        <p:spPr>
          <a:xfrm>
            <a:off x="4238726" y="451551"/>
            <a:ext cx="624649" cy="384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2" name="Rectangle 41">
            <a:extLst>
              <a:ext uri="{FF2B5EF4-FFF2-40B4-BE49-F238E27FC236}">
                <a16:creationId xmlns:a16="http://schemas.microsoft.com/office/drawing/2014/main" id="{6C7A79D3-CF51-4589-9FA2-54E56DC54A14}"/>
              </a:ext>
            </a:extLst>
          </p:cNvPr>
          <p:cNvSpPr/>
          <p:nvPr/>
        </p:nvSpPr>
        <p:spPr>
          <a:xfrm>
            <a:off x="3607067" y="240253"/>
            <a:ext cx="624649" cy="384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4" name="Rectangle 43">
            <a:extLst>
              <a:ext uri="{FF2B5EF4-FFF2-40B4-BE49-F238E27FC236}">
                <a16:creationId xmlns:a16="http://schemas.microsoft.com/office/drawing/2014/main" id="{14738655-BBC8-4BBA-847B-FAEFF7EA9E6A}"/>
              </a:ext>
            </a:extLst>
          </p:cNvPr>
          <p:cNvSpPr/>
          <p:nvPr/>
        </p:nvSpPr>
        <p:spPr>
          <a:xfrm>
            <a:off x="4696510" y="2624852"/>
            <a:ext cx="1128929" cy="828098"/>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2" name="Oval 1">
            <a:extLst>
              <a:ext uri="{FF2B5EF4-FFF2-40B4-BE49-F238E27FC236}">
                <a16:creationId xmlns:a16="http://schemas.microsoft.com/office/drawing/2014/main" id="{37D73B75-7711-417A-8FF3-DE4C2A720D0C}"/>
              </a:ext>
            </a:extLst>
          </p:cNvPr>
          <p:cNvSpPr/>
          <p:nvPr/>
        </p:nvSpPr>
        <p:spPr>
          <a:xfrm>
            <a:off x="4730198" y="3414536"/>
            <a:ext cx="1879857" cy="1879857"/>
          </a:xfrm>
          <a:prstGeom prst="ellipse">
            <a:avLst/>
          </a:prstGeom>
          <a:solidFill>
            <a:schemeClr val="accent6">
              <a:lumMod val="40000"/>
              <a:lumOff val="60000"/>
            </a:schemeClr>
          </a:solidFill>
          <a:ln w="57150">
            <a:solidFill>
              <a:schemeClr val="accent6">
                <a:lumMod val="5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9" name="Content Placeholder 2">
            <a:extLst>
              <a:ext uri="{FF2B5EF4-FFF2-40B4-BE49-F238E27FC236}">
                <a16:creationId xmlns:a16="http://schemas.microsoft.com/office/drawing/2014/main" id="{7D9EA7F9-EC59-4EB1-925D-B9224419917E}"/>
              </a:ext>
            </a:extLst>
          </p:cNvPr>
          <p:cNvSpPr txBox="1">
            <a:spLocks/>
          </p:cNvSpPr>
          <p:nvPr/>
        </p:nvSpPr>
        <p:spPr>
          <a:xfrm>
            <a:off x="4755830" y="3757779"/>
            <a:ext cx="1839079" cy="138714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0000"/>
              </a:lnSpc>
              <a:spcBef>
                <a:spcPts val="1000"/>
              </a:spcBef>
              <a:spcAft>
                <a:spcPts val="0"/>
              </a:spcAft>
              <a:buClrTx/>
              <a:buSzTx/>
              <a:buFont typeface="Arial" panose="020B0604020202020204" pitchFamily="34" charset="0"/>
              <a:buNone/>
              <a:tabLst/>
              <a:defRPr/>
            </a:pPr>
            <a:r>
              <a:rPr kumimoji="0" lang="en-US" sz="2000" b="0" i="0" u="none" strike="noStrike" kern="1200" cap="none" spc="0" normalizeH="0" baseline="0" noProof="0" dirty="0">
                <a:ln>
                  <a:noFill/>
                </a:ln>
                <a:solidFill>
                  <a:srgbClr val="7030A0"/>
                </a:solidFill>
                <a:effectLst/>
                <a:uLnTx/>
                <a:uFillTx/>
                <a:latin typeface="Avenir Next LT Pro"/>
                <a:ea typeface="+mn-ea"/>
                <a:cs typeface="+mn-cs"/>
              </a:rPr>
              <a:t>Immunity gene expression</a:t>
            </a:r>
          </a:p>
        </p:txBody>
      </p:sp>
      <p:sp>
        <p:nvSpPr>
          <p:cNvPr id="43" name="Arrow: Right 42">
            <a:extLst>
              <a:ext uri="{FF2B5EF4-FFF2-40B4-BE49-F238E27FC236}">
                <a16:creationId xmlns:a16="http://schemas.microsoft.com/office/drawing/2014/main" id="{6BE2C05C-AFA7-446F-8271-27A835D8DD53}"/>
              </a:ext>
            </a:extLst>
          </p:cNvPr>
          <p:cNvSpPr/>
          <p:nvPr/>
        </p:nvSpPr>
        <p:spPr>
          <a:xfrm rot="3637422">
            <a:off x="4642757" y="2948131"/>
            <a:ext cx="869082" cy="17446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11" name="TextBox 10">
            <a:extLst>
              <a:ext uri="{FF2B5EF4-FFF2-40B4-BE49-F238E27FC236}">
                <a16:creationId xmlns:a16="http://schemas.microsoft.com/office/drawing/2014/main" id="{F317ADFB-55E1-41CA-9E45-A0AFCDC95B68}"/>
              </a:ext>
            </a:extLst>
          </p:cNvPr>
          <p:cNvSpPr txBox="1"/>
          <p:nvPr/>
        </p:nvSpPr>
        <p:spPr>
          <a:xfrm>
            <a:off x="7026174" y="250562"/>
            <a:ext cx="5014889" cy="3416320"/>
          </a:xfrm>
          <a:prstGeom prst="rect">
            <a:avLst/>
          </a:prstGeom>
          <a:noFill/>
        </p:spPr>
        <p:txBody>
          <a:bodyPr wrap="square" rtlCol="0">
            <a:spAutoFit/>
          </a:bodyPr>
          <a:lstStyle/>
          <a:p>
            <a:r>
              <a:rPr lang="en-US" sz="2400" dirty="0"/>
              <a:t>Pathogens inject into plant cytoplasm (to manipulate host)</a:t>
            </a:r>
          </a:p>
          <a:p>
            <a:endParaRPr lang="en-US" sz="2400" dirty="0">
              <a:solidFill>
                <a:srgbClr val="7030A0"/>
              </a:solidFill>
            </a:endParaRPr>
          </a:p>
          <a:p>
            <a:r>
              <a:rPr lang="en-US" sz="2400" dirty="0">
                <a:solidFill>
                  <a:srgbClr val="7030A0"/>
                </a:solidFill>
              </a:rPr>
              <a:t>NLRs</a:t>
            </a:r>
            <a:r>
              <a:rPr lang="en-US" sz="2400" dirty="0"/>
              <a:t> recognize proteins that </a:t>
            </a:r>
            <a:br>
              <a:rPr lang="en-US" sz="2400" dirty="0"/>
            </a:br>
            <a:r>
              <a:rPr lang="en-US" sz="2400" dirty="0"/>
              <a:t>Intracellular detection = “big threat”. Closely-adapted microbes are usually parasites. </a:t>
            </a:r>
          </a:p>
          <a:p>
            <a:pPr marL="285750" indent="-285750">
              <a:buFont typeface="Arial" panose="020B0604020202020204" pitchFamily="34" charset="0"/>
              <a:buChar char="•"/>
            </a:pPr>
            <a:r>
              <a:rPr lang="en-US" sz="2400" dirty="0">
                <a:solidFill>
                  <a:srgbClr val="7030A0"/>
                </a:solidFill>
              </a:rPr>
              <a:t>Strong immunity is induced</a:t>
            </a:r>
          </a:p>
          <a:p>
            <a:pPr marL="742950" lvl="1" indent="-285750">
              <a:buFont typeface="Arial" panose="020B0604020202020204" pitchFamily="34" charset="0"/>
              <a:buChar char="•"/>
            </a:pPr>
            <a:r>
              <a:rPr lang="en-US" sz="2400" dirty="0">
                <a:solidFill>
                  <a:srgbClr val="7030A0"/>
                </a:solidFill>
              </a:rPr>
              <a:t>Programmed Cell Death</a:t>
            </a:r>
          </a:p>
        </p:txBody>
      </p:sp>
      <p:sp>
        <p:nvSpPr>
          <p:cNvPr id="46" name="Arrow: Right 45">
            <a:extLst>
              <a:ext uri="{FF2B5EF4-FFF2-40B4-BE49-F238E27FC236}">
                <a16:creationId xmlns:a16="http://schemas.microsoft.com/office/drawing/2014/main" id="{6B2C925C-0389-42DA-93F2-62FB82806EC2}"/>
              </a:ext>
            </a:extLst>
          </p:cNvPr>
          <p:cNvSpPr/>
          <p:nvPr/>
        </p:nvSpPr>
        <p:spPr>
          <a:xfrm>
            <a:off x="3802663" y="3777318"/>
            <a:ext cx="869082" cy="655842"/>
          </a:xfrm>
          <a:prstGeom prst="rightArrow">
            <a:avLst/>
          </a:prstGeom>
          <a:solidFill>
            <a:srgbClr val="7030A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7" name="TextBox 46">
            <a:extLst>
              <a:ext uri="{FF2B5EF4-FFF2-40B4-BE49-F238E27FC236}">
                <a16:creationId xmlns:a16="http://schemas.microsoft.com/office/drawing/2014/main" id="{31607990-B3A6-4479-BA8B-001F2DE46ECE}"/>
              </a:ext>
            </a:extLst>
          </p:cNvPr>
          <p:cNvSpPr txBox="1"/>
          <p:nvPr/>
        </p:nvSpPr>
        <p:spPr>
          <a:xfrm>
            <a:off x="708185" y="107805"/>
            <a:ext cx="11334751" cy="5232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LT Pro"/>
                <a:ea typeface="+mn-ea"/>
                <a:cs typeface="+mn-cs"/>
              </a:rPr>
              <a:t>Plant Immunity has multiple tiers.</a:t>
            </a:r>
          </a:p>
        </p:txBody>
      </p:sp>
      <p:sp>
        <p:nvSpPr>
          <p:cNvPr id="35" name="Rectangle 34">
            <a:extLst>
              <a:ext uri="{FF2B5EF4-FFF2-40B4-BE49-F238E27FC236}">
                <a16:creationId xmlns:a16="http://schemas.microsoft.com/office/drawing/2014/main" id="{E75393C8-4289-4716-8D36-1FA64CF3CD30}"/>
              </a:ext>
            </a:extLst>
          </p:cNvPr>
          <p:cNvSpPr/>
          <p:nvPr/>
        </p:nvSpPr>
        <p:spPr>
          <a:xfrm>
            <a:off x="4059094" y="1948746"/>
            <a:ext cx="1452325" cy="1487884"/>
          </a:xfrm>
          <a:prstGeom prst="rect">
            <a:avLst/>
          </a:prstGeom>
          <a:solidFill>
            <a:srgbClr val="ABE4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8" name="Rectangle 37">
            <a:extLst>
              <a:ext uri="{FF2B5EF4-FFF2-40B4-BE49-F238E27FC236}">
                <a16:creationId xmlns:a16="http://schemas.microsoft.com/office/drawing/2014/main" id="{655D6DE5-75B0-464B-8A68-834FF4EDD20C}"/>
              </a:ext>
            </a:extLst>
          </p:cNvPr>
          <p:cNvSpPr/>
          <p:nvPr/>
        </p:nvSpPr>
        <p:spPr>
          <a:xfrm>
            <a:off x="3347879" y="1131968"/>
            <a:ext cx="2520110" cy="797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8" name="TextBox 47">
            <a:extLst>
              <a:ext uri="{FF2B5EF4-FFF2-40B4-BE49-F238E27FC236}">
                <a16:creationId xmlns:a16="http://schemas.microsoft.com/office/drawing/2014/main" id="{FDC5C34F-A5C2-4ED2-8BD3-A7426FA715CF}"/>
              </a:ext>
            </a:extLst>
          </p:cNvPr>
          <p:cNvSpPr txBox="1"/>
          <p:nvPr/>
        </p:nvSpPr>
        <p:spPr>
          <a:xfrm>
            <a:off x="1675558" y="5082056"/>
            <a:ext cx="2708627"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effectLst/>
                <a:uLnTx/>
                <a:uFillTx/>
                <a:latin typeface="Avenir Next LT Pro"/>
                <a:ea typeface="+mn-ea"/>
                <a:cs typeface="+mn-cs"/>
              </a:rPr>
              <a:t>Intracellular Receptors</a:t>
            </a:r>
          </a:p>
        </p:txBody>
      </p:sp>
      <mc:AlternateContent xmlns:mc="http://schemas.openxmlformats.org/markup-compatibility/2006">
        <mc:Choice xmlns:p14="http://schemas.microsoft.com/office/powerpoint/2010/main" Requires="p14">
          <p:contentPart p14:bwMode="auto" r:id="rId4">
            <p14:nvContentPartPr>
              <p14:cNvPr id="5" name="Ink 4">
                <a:extLst>
                  <a:ext uri="{FF2B5EF4-FFF2-40B4-BE49-F238E27FC236}">
                    <a16:creationId xmlns:a16="http://schemas.microsoft.com/office/drawing/2014/main" id="{D5A13251-FA25-4170-92EB-A5618029351B}"/>
                  </a:ext>
                </a:extLst>
              </p14:cNvPr>
              <p14:cNvContentPartPr/>
              <p14:nvPr/>
            </p14:nvContentPartPr>
            <p14:xfrm>
              <a:off x="2092111" y="2239615"/>
              <a:ext cx="1449000" cy="1566360"/>
            </p14:xfrm>
          </p:contentPart>
        </mc:Choice>
        <mc:Fallback>
          <p:pic>
            <p:nvPicPr>
              <p:cNvPr id="5" name="Ink 4">
                <a:extLst>
                  <a:ext uri="{FF2B5EF4-FFF2-40B4-BE49-F238E27FC236}">
                    <a16:creationId xmlns:a16="http://schemas.microsoft.com/office/drawing/2014/main" id="{D5A13251-FA25-4170-92EB-A5618029351B}"/>
                  </a:ext>
                </a:extLst>
              </p:cNvPr>
              <p:cNvPicPr/>
              <p:nvPr/>
            </p:nvPicPr>
            <p:blipFill>
              <a:blip r:embed="rId5"/>
              <a:stretch>
                <a:fillRect/>
              </a:stretch>
            </p:blipFill>
            <p:spPr>
              <a:xfrm>
                <a:off x="2074111" y="2221975"/>
                <a:ext cx="1484640" cy="1602000"/>
              </a:xfrm>
              <a:prstGeom prst="rect">
                <a:avLst/>
              </a:prstGeom>
            </p:spPr>
          </p:pic>
        </mc:Fallback>
      </mc:AlternateContent>
      <p:pic>
        <p:nvPicPr>
          <p:cNvPr id="5122" name="Picture 2" descr="Key part of plants' rapid response system revealed">
            <a:extLst>
              <a:ext uri="{FF2B5EF4-FFF2-40B4-BE49-F238E27FC236}">
                <a16:creationId xmlns:a16="http://schemas.microsoft.com/office/drawing/2014/main" id="{04CB30CB-3565-4F42-AA54-72E4F294D9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31211" y="3986532"/>
            <a:ext cx="3089054" cy="23167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7">
            <p14:nvContentPartPr>
              <p14:cNvPr id="18" name="Ink 17">
                <a:extLst>
                  <a:ext uri="{FF2B5EF4-FFF2-40B4-BE49-F238E27FC236}">
                    <a16:creationId xmlns:a16="http://schemas.microsoft.com/office/drawing/2014/main" id="{5419C9DA-184C-478B-9A7E-E60E7FCBE66A}"/>
                  </a:ext>
                </a:extLst>
              </p14:cNvPr>
              <p14:cNvContentPartPr/>
              <p14:nvPr/>
            </p14:nvContentPartPr>
            <p14:xfrm>
              <a:off x="9526831" y="3710344"/>
              <a:ext cx="681120" cy="1260720"/>
            </p14:xfrm>
          </p:contentPart>
        </mc:Choice>
        <mc:Fallback>
          <p:pic>
            <p:nvPicPr>
              <p:cNvPr id="18" name="Ink 17">
                <a:extLst>
                  <a:ext uri="{FF2B5EF4-FFF2-40B4-BE49-F238E27FC236}">
                    <a16:creationId xmlns:a16="http://schemas.microsoft.com/office/drawing/2014/main" id="{5419C9DA-184C-478B-9A7E-E60E7FCBE66A}"/>
                  </a:ext>
                </a:extLst>
              </p:cNvPr>
              <p:cNvPicPr/>
              <p:nvPr/>
            </p:nvPicPr>
            <p:blipFill>
              <a:blip r:embed="rId8"/>
              <a:stretch>
                <a:fillRect/>
              </a:stretch>
            </p:blipFill>
            <p:spPr>
              <a:xfrm>
                <a:off x="9508841" y="3692704"/>
                <a:ext cx="716741" cy="1296360"/>
              </a:xfrm>
              <a:prstGeom prst="rect">
                <a:avLst/>
              </a:prstGeom>
            </p:spPr>
          </p:pic>
        </mc:Fallback>
      </mc:AlternateContent>
    </p:spTree>
    <p:extLst>
      <p:ext uri="{BB962C8B-B14F-4D97-AF65-F5344CB8AC3E}">
        <p14:creationId xmlns:p14="http://schemas.microsoft.com/office/powerpoint/2010/main" val="35516291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903EA73B-8F8A-4B6A-99BE-9E5AC430ADF3}"/>
              </a:ext>
            </a:extLst>
          </p:cNvPr>
          <p:cNvSpPr txBox="1"/>
          <p:nvPr/>
        </p:nvSpPr>
        <p:spPr>
          <a:xfrm>
            <a:off x="1027158" y="501117"/>
            <a:ext cx="10485884" cy="584775"/>
          </a:xfrm>
          <a:prstGeom prst="rect">
            <a:avLst/>
          </a:prstGeom>
          <a:noFill/>
        </p:spPr>
        <p:txBody>
          <a:bodyPr wrap="none" rtlCol="0">
            <a:spAutoFit/>
          </a:bodyPr>
          <a:lstStyle/>
          <a:p>
            <a:r>
              <a:rPr lang="en-US" sz="3200" b="1" dirty="0">
                <a:latin typeface="Avenir Next LT Pro" panose="020B0504020202020204" pitchFamily="34" charset="0"/>
                <a:cs typeface="Calibri Light"/>
              </a:rPr>
              <a:t>Disease Triangle </a:t>
            </a:r>
            <a:r>
              <a:rPr lang="en-US" sz="3200" dirty="0">
                <a:latin typeface="Avenir Next LT Pro" panose="020B0504020202020204" pitchFamily="34" charset="0"/>
                <a:cs typeface="Calibri Light"/>
              </a:rPr>
              <a:t>– a Key concept in infectious diseases</a:t>
            </a:r>
            <a:endParaRPr lang="en-US" sz="3200" dirty="0"/>
          </a:p>
        </p:txBody>
      </p:sp>
      <p:sp>
        <p:nvSpPr>
          <p:cNvPr id="21" name="TextBox 20">
            <a:extLst>
              <a:ext uri="{FF2B5EF4-FFF2-40B4-BE49-F238E27FC236}">
                <a16:creationId xmlns:a16="http://schemas.microsoft.com/office/drawing/2014/main" id="{ED43B1F2-31B8-4E3C-8340-3104D4949363}"/>
              </a:ext>
            </a:extLst>
          </p:cNvPr>
          <p:cNvSpPr txBox="1"/>
          <p:nvPr/>
        </p:nvSpPr>
        <p:spPr>
          <a:xfrm>
            <a:off x="3932572" y="3042964"/>
            <a:ext cx="1247457"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7030A0"/>
                </a:solidFill>
                <a:effectLst/>
                <a:uLnTx/>
                <a:uFillTx/>
                <a:latin typeface="Avenir Next LT Pro"/>
                <a:ea typeface="+mn-ea"/>
                <a:cs typeface="+mn-cs"/>
              </a:rPr>
              <a:t>Host  </a:t>
            </a:r>
          </a:p>
        </p:txBody>
      </p:sp>
      <p:sp>
        <p:nvSpPr>
          <p:cNvPr id="22" name="TextBox 21">
            <a:extLst>
              <a:ext uri="{FF2B5EF4-FFF2-40B4-BE49-F238E27FC236}">
                <a16:creationId xmlns:a16="http://schemas.microsoft.com/office/drawing/2014/main" id="{A4B7CB02-1FD6-45E0-9DFC-3648B731B892}"/>
              </a:ext>
            </a:extLst>
          </p:cNvPr>
          <p:cNvSpPr txBox="1"/>
          <p:nvPr/>
        </p:nvSpPr>
        <p:spPr>
          <a:xfrm>
            <a:off x="4845667" y="5721188"/>
            <a:ext cx="2666692" cy="58477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7030A0"/>
                </a:solidFill>
                <a:effectLst/>
                <a:uLnTx/>
                <a:uFillTx/>
                <a:latin typeface="Avenir Next LT Pro"/>
                <a:ea typeface="+mn-ea"/>
                <a:cs typeface="+mn-cs"/>
              </a:rPr>
              <a:t>Environment </a:t>
            </a:r>
          </a:p>
        </p:txBody>
      </p:sp>
      <p:sp>
        <p:nvSpPr>
          <p:cNvPr id="24" name="TextBox 23">
            <a:extLst>
              <a:ext uri="{FF2B5EF4-FFF2-40B4-BE49-F238E27FC236}">
                <a16:creationId xmlns:a16="http://schemas.microsoft.com/office/drawing/2014/main" id="{11A2FC68-3559-4AEB-9A45-CA16A3DE21B9}"/>
              </a:ext>
            </a:extLst>
          </p:cNvPr>
          <p:cNvSpPr txBox="1"/>
          <p:nvPr/>
        </p:nvSpPr>
        <p:spPr>
          <a:xfrm>
            <a:off x="5122859" y="3884387"/>
            <a:ext cx="1954108" cy="64896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800" b="1" i="0" u="none" strike="noStrike" kern="1200" cap="none" spc="0" normalizeH="0" baseline="0" noProof="0" dirty="0">
                <a:ln>
                  <a:noFill/>
                </a:ln>
                <a:solidFill>
                  <a:srgbClr val="262626"/>
                </a:solidFill>
                <a:effectLst/>
                <a:uLnTx/>
                <a:uFillTx/>
                <a:latin typeface="Avenir Next LT Pro"/>
                <a:ea typeface="+mn-ea"/>
                <a:cs typeface="+mn-cs"/>
              </a:rPr>
              <a:t>Disease</a:t>
            </a:r>
          </a:p>
        </p:txBody>
      </p:sp>
      <p:sp>
        <p:nvSpPr>
          <p:cNvPr id="25" name="TextBox 24">
            <a:extLst>
              <a:ext uri="{FF2B5EF4-FFF2-40B4-BE49-F238E27FC236}">
                <a16:creationId xmlns:a16="http://schemas.microsoft.com/office/drawing/2014/main" id="{ABE019F1-4FFB-4F78-9F43-F61B1E191341}"/>
              </a:ext>
            </a:extLst>
          </p:cNvPr>
          <p:cNvSpPr txBox="1"/>
          <p:nvPr/>
        </p:nvSpPr>
        <p:spPr>
          <a:xfrm>
            <a:off x="7117108" y="3042963"/>
            <a:ext cx="2170979" cy="584775"/>
          </a:xfrm>
          <a:prstGeom prst="rect">
            <a:avLst/>
          </a:prstGeom>
          <a:solidFill>
            <a:schemeClr val="bg1"/>
          </a:solid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srgbClr val="7030A0"/>
                </a:solidFill>
                <a:effectLst/>
                <a:uLnTx/>
                <a:uFillTx/>
                <a:latin typeface="Avenir Next LT Pro"/>
                <a:ea typeface="+mn-ea"/>
                <a:cs typeface="+mn-cs"/>
              </a:rPr>
              <a:t>Pathogen  </a:t>
            </a:r>
          </a:p>
        </p:txBody>
      </p:sp>
      <p:sp>
        <p:nvSpPr>
          <p:cNvPr id="36" name="Isosceles Triangle 35">
            <a:extLst>
              <a:ext uri="{FF2B5EF4-FFF2-40B4-BE49-F238E27FC236}">
                <a16:creationId xmlns:a16="http://schemas.microsoft.com/office/drawing/2014/main" id="{CF03FC05-FC76-4BEF-9976-9DCE2342A326}"/>
              </a:ext>
            </a:extLst>
          </p:cNvPr>
          <p:cNvSpPr/>
          <p:nvPr/>
        </p:nvSpPr>
        <p:spPr>
          <a:xfrm>
            <a:off x="3646443" y="2133599"/>
            <a:ext cx="4899114" cy="3546163"/>
          </a:xfrm>
          <a:prstGeom prst="triangl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2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18995D31-5B54-43B6-ACB3-BB666FC8147F}"/>
              </a:ext>
            </a:extLst>
          </p:cNvPr>
          <p:cNvSpPr txBox="1"/>
          <p:nvPr/>
        </p:nvSpPr>
        <p:spPr>
          <a:xfrm>
            <a:off x="1514764" y="1474430"/>
            <a:ext cx="5539273" cy="584775"/>
          </a:xfrm>
          <a:prstGeom prst="rect">
            <a:avLst/>
          </a:prstGeom>
          <a:noFill/>
        </p:spPr>
        <p:txBody>
          <a:bodyPr wrap="none" rtlCol="0">
            <a:spAutoFit/>
          </a:bodyPr>
          <a:lstStyle/>
          <a:p>
            <a:r>
              <a:rPr lang="en-US" sz="3200" dirty="0">
                <a:solidFill>
                  <a:srgbClr val="7030A0"/>
                </a:solidFill>
              </a:rPr>
              <a:t>Disease is the interaction of: </a:t>
            </a:r>
          </a:p>
        </p:txBody>
      </p:sp>
    </p:spTree>
    <p:extLst>
      <p:ext uri="{BB962C8B-B14F-4D97-AF65-F5344CB8AC3E}">
        <p14:creationId xmlns:p14="http://schemas.microsoft.com/office/powerpoint/2010/main" val="23857949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076D-D683-4CF5-B472-B3828B3BC777}"/>
              </a:ext>
            </a:extLst>
          </p:cNvPr>
          <p:cNvSpPr>
            <a:spLocks noGrp="1"/>
          </p:cNvSpPr>
          <p:nvPr>
            <p:ph type="ctrTitle"/>
          </p:nvPr>
        </p:nvSpPr>
        <p:spPr>
          <a:xfrm>
            <a:off x="1524000" y="-881928"/>
            <a:ext cx="9144000" cy="2387600"/>
          </a:xfrm>
        </p:spPr>
        <p:txBody>
          <a:bodyPr>
            <a:normAutofit/>
          </a:bodyPr>
          <a:lstStyle/>
          <a:p>
            <a:r>
              <a:rPr lang="en-US" sz="4800" dirty="0"/>
              <a:t>Welcome to PLP100</a:t>
            </a:r>
            <a:br>
              <a:rPr lang="en-US" sz="4800" dirty="0"/>
            </a:br>
            <a:r>
              <a:rPr lang="en-US" sz="4800" dirty="0"/>
              <a:t>Biology of Plant Pathogens</a:t>
            </a:r>
          </a:p>
        </p:txBody>
      </p:sp>
      <p:sp>
        <p:nvSpPr>
          <p:cNvPr id="3" name="Subtitle 2">
            <a:extLst>
              <a:ext uri="{FF2B5EF4-FFF2-40B4-BE49-F238E27FC236}">
                <a16:creationId xmlns:a16="http://schemas.microsoft.com/office/drawing/2014/main" id="{3A9FE058-09AC-4DD8-819B-95A4DA03E1C6}"/>
              </a:ext>
            </a:extLst>
          </p:cNvPr>
          <p:cNvSpPr>
            <a:spLocks noGrp="1"/>
          </p:cNvSpPr>
          <p:nvPr>
            <p:ph type="subTitle" idx="1"/>
          </p:nvPr>
        </p:nvSpPr>
        <p:spPr>
          <a:xfrm>
            <a:off x="1524000" y="1597747"/>
            <a:ext cx="9144000" cy="1655762"/>
          </a:xfrm>
        </p:spPr>
        <p:txBody>
          <a:bodyPr/>
          <a:lstStyle/>
          <a:p>
            <a:r>
              <a:rPr lang="en-US" dirty="0"/>
              <a:t>Lecture 2</a:t>
            </a:r>
          </a:p>
        </p:txBody>
      </p:sp>
      <p:sp>
        <p:nvSpPr>
          <p:cNvPr id="4" name="Lightning Bolt 3">
            <a:extLst>
              <a:ext uri="{FF2B5EF4-FFF2-40B4-BE49-F238E27FC236}">
                <a16:creationId xmlns:a16="http://schemas.microsoft.com/office/drawing/2014/main" id="{54279EC8-8183-498E-BF14-7EF234EAE430}"/>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ightning Bolt 4">
            <a:extLst>
              <a:ext uri="{FF2B5EF4-FFF2-40B4-BE49-F238E27FC236}">
                <a16:creationId xmlns:a16="http://schemas.microsoft.com/office/drawing/2014/main" id="{ACEC1698-F297-4BE8-948E-64E0533B5CE8}"/>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8593C663-DAB9-4086-BB1D-FED7EF36EE92}"/>
              </a:ext>
            </a:extLst>
          </p:cNvPr>
          <p:cNvSpPr txBox="1">
            <a:spLocks/>
          </p:cNvSpPr>
          <p:nvPr/>
        </p:nvSpPr>
        <p:spPr>
          <a:xfrm>
            <a:off x="939801" y="2505364"/>
            <a:ext cx="10515600" cy="44771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2800" dirty="0">
                <a:latin typeface="Avenir Next LT Pro" panose="020B0504020202020204" pitchFamily="34" charset="0"/>
              </a:rPr>
              <a:t>Why should you take PLP100 “Biology of Plant Pathogens”?</a:t>
            </a:r>
          </a:p>
          <a:p>
            <a:pPr marL="342900" indent="-342900" algn="l">
              <a:lnSpc>
                <a:spcPct val="100000"/>
              </a:lnSpc>
              <a:buFont typeface="Arial" panose="020B0604020202020204" pitchFamily="34" charset="0"/>
              <a:buChar char="•"/>
            </a:pPr>
            <a:r>
              <a:rPr lang="en-US" sz="2800" dirty="0">
                <a:latin typeface="Avenir Next LT Pro" panose="020B0504020202020204" pitchFamily="34" charset="0"/>
              </a:rPr>
              <a:t>You are interested in </a:t>
            </a:r>
            <a:r>
              <a:rPr lang="en-US" sz="2800" b="1" dirty="0">
                <a:solidFill>
                  <a:schemeClr val="accent2">
                    <a:lumMod val="50000"/>
                  </a:schemeClr>
                </a:solidFill>
                <a:latin typeface="Avenir Next LT Pro" panose="020B0504020202020204" pitchFamily="34" charset="0"/>
              </a:rPr>
              <a:t>plant health </a:t>
            </a:r>
            <a:r>
              <a:rPr lang="en-US" sz="2800" dirty="0">
                <a:latin typeface="Avenir Next LT Pro" panose="020B0504020202020204" pitchFamily="34" charset="0"/>
              </a:rPr>
              <a:t>/ </a:t>
            </a:r>
            <a:r>
              <a:rPr lang="en-US" sz="2800" b="1" dirty="0">
                <a:solidFill>
                  <a:schemeClr val="accent2"/>
                </a:solidFill>
                <a:latin typeface="Avenir Next LT Pro" panose="020B0504020202020204" pitchFamily="34" charset="0"/>
              </a:rPr>
              <a:t>plant pathology</a:t>
            </a:r>
            <a:r>
              <a:rPr lang="en-US" sz="2800" b="1" dirty="0">
                <a:solidFill>
                  <a:schemeClr val="accent6"/>
                </a:solidFill>
                <a:latin typeface="Avenir Next LT Pro" panose="020B0504020202020204" pitchFamily="34" charset="0"/>
              </a:rPr>
              <a:t> </a:t>
            </a:r>
            <a:r>
              <a:rPr lang="en-US" sz="2800" dirty="0">
                <a:latin typeface="Avenir Next LT Pro" panose="020B0504020202020204" pitchFamily="34" charset="0"/>
              </a:rPr>
              <a:t>/ </a:t>
            </a:r>
            <a:r>
              <a:rPr lang="en-US" sz="2800" b="1" dirty="0">
                <a:solidFill>
                  <a:schemeClr val="accent2">
                    <a:lumMod val="75000"/>
                  </a:schemeClr>
                </a:solidFill>
                <a:latin typeface="Avenir Next LT Pro" panose="020B0504020202020204" pitchFamily="34" charset="0"/>
              </a:rPr>
              <a:t>food security</a:t>
            </a:r>
            <a:endParaRPr lang="en-US" sz="2800" dirty="0">
              <a:latin typeface="Avenir Next LT Pro" panose="020B0504020202020204" pitchFamily="34" charset="0"/>
            </a:endParaRPr>
          </a:p>
          <a:p>
            <a:pPr marL="342900" indent="-342900" algn="l">
              <a:lnSpc>
                <a:spcPct val="100000"/>
              </a:lnSpc>
              <a:buFont typeface="Arial" panose="020B0604020202020204" pitchFamily="34" charset="0"/>
              <a:buChar char="•"/>
            </a:pPr>
            <a:r>
              <a:rPr lang="en-US" sz="2800" dirty="0">
                <a:latin typeface="Avenir Next LT Pro" panose="020B0504020202020204" pitchFamily="34" charset="0"/>
              </a:rPr>
              <a:t>You interested in learning about </a:t>
            </a:r>
            <a:r>
              <a:rPr lang="en-US" sz="2800" b="1" dirty="0">
                <a:solidFill>
                  <a:schemeClr val="accent1"/>
                </a:solidFill>
                <a:latin typeface="Avenir Next LT Pro" panose="020B0504020202020204" pitchFamily="34" charset="0"/>
              </a:rPr>
              <a:t>Infectious Diseases </a:t>
            </a:r>
            <a:r>
              <a:rPr lang="en-US" sz="2800" dirty="0">
                <a:latin typeface="Avenir Next LT Pro" panose="020B0504020202020204" pitchFamily="34" charset="0"/>
              </a:rPr>
              <a:t>while gaining experience </a:t>
            </a:r>
            <a:r>
              <a:rPr lang="en-US" sz="2800" b="1" dirty="0">
                <a:solidFill>
                  <a:schemeClr val="accent1"/>
                </a:solidFill>
                <a:latin typeface="Avenir Next LT Pro" panose="020B0504020202020204" pitchFamily="34" charset="0"/>
              </a:rPr>
              <a:t>reading</a:t>
            </a:r>
            <a:r>
              <a:rPr lang="en-US" sz="2800" dirty="0">
                <a:latin typeface="Avenir Next LT Pro" panose="020B0504020202020204" pitchFamily="34" charset="0"/>
              </a:rPr>
              <a:t> and </a:t>
            </a:r>
            <a:r>
              <a:rPr lang="en-US" sz="2800" b="1" dirty="0">
                <a:solidFill>
                  <a:schemeClr val="accent1"/>
                </a:solidFill>
                <a:latin typeface="Avenir Next LT Pro" panose="020B0504020202020204" pitchFamily="34" charset="0"/>
              </a:rPr>
              <a:t>trying to understand scientific literature</a:t>
            </a:r>
            <a:r>
              <a:rPr lang="en-US" sz="2800" b="1" dirty="0">
                <a:latin typeface="Avenir Next LT Pro" panose="020B0504020202020204" pitchFamily="34" charset="0"/>
              </a:rPr>
              <a:t> </a:t>
            </a:r>
            <a:r>
              <a:rPr lang="en-US" sz="2800" dirty="0">
                <a:latin typeface="Avenir Next LT Pro" panose="020B0504020202020204" pitchFamily="34" charset="0"/>
              </a:rPr>
              <a:t>through </a:t>
            </a:r>
            <a:r>
              <a:rPr lang="en-US" sz="2800" b="1" dirty="0">
                <a:solidFill>
                  <a:schemeClr val="accent1"/>
                </a:solidFill>
                <a:latin typeface="Avenir Next LT Pro" panose="020B0504020202020204" pitchFamily="34" charset="0"/>
              </a:rPr>
              <a:t>peer discussions </a:t>
            </a:r>
          </a:p>
          <a:p>
            <a:pPr marL="342900" indent="-342900" algn="l">
              <a:lnSpc>
                <a:spcPct val="100000"/>
              </a:lnSpc>
              <a:buFont typeface="Arial" panose="020B0604020202020204" pitchFamily="34" charset="0"/>
              <a:buChar char="•"/>
            </a:pPr>
            <a:r>
              <a:rPr lang="en-US" sz="2800" dirty="0">
                <a:latin typeface="Avenir Next LT Pro" panose="020B0504020202020204" pitchFamily="34" charset="0"/>
              </a:rPr>
              <a:t>You are interested in a career in </a:t>
            </a:r>
            <a:r>
              <a:rPr lang="en-US" sz="2800" b="1" dirty="0">
                <a:solidFill>
                  <a:srgbClr val="7030A0"/>
                </a:solidFill>
                <a:latin typeface="Avenir Next LT Pro" panose="020B0504020202020204" pitchFamily="34" charset="0"/>
              </a:rPr>
              <a:t>biological research</a:t>
            </a:r>
          </a:p>
        </p:txBody>
      </p:sp>
    </p:spTree>
    <p:extLst>
      <p:ext uri="{BB962C8B-B14F-4D97-AF65-F5344CB8AC3E}">
        <p14:creationId xmlns:p14="http://schemas.microsoft.com/office/powerpoint/2010/main" val="32444349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903EA73B-8F8A-4B6A-99BE-9E5AC430ADF3}"/>
              </a:ext>
            </a:extLst>
          </p:cNvPr>
          <p:cNvSpPr txBox="1"/>
          <p:nvPr/>
        </p:nvSpPr>
        <p:spPr>
          <a:xfrm>
            <a:off x="721122" y="633265"/>
            <a:ext cx="1669624" cy="584775"/>
          </a:xfrm>
          <a:prstGeom prst="rect">
            <a:avLst/>
          </a:prstGeom>
          <a:noFill/>
        </p:spPr>
        <p:txBody>
          <a:bodyPr wrap="none" rtlCol="0">
            <a:spAutoFit/>
          </a:bodyPr>
          <a:lstStyle/>
          <a:p>
            <a:r>
              <a:rPr lang="en-US" sz="3200" b="1" dirty="0">
                <a:latin typeface="Avenir Next LT Pro" panose="020B0504020202020204" pitchFamily="34" charset="0"/>
                <a:cs typeface="Calibri Light"/>
              </a:rPr>
              <a:t>Visible:</a:t>
            </a:r>
            <a:endParaRPr lang="en-US" sz="3200" dirty="0"/>
          </a:p>
        </p:txBody>
      </p:sp>
      <p:sp>
        <p:nvSpPr>
          <p:cNvPr id="21" name="TextBox 20">
            <a:extLst>
              <a:ext uri="{FF2B5EF4-FFF2-40B4-BE49-F238E27FC236}">
                <a16:creationId xmlns:a16="http://schemas.microsoft.com/office/drawing/2014/main" id="{ED43B1F2-31B8-4E3C-8340-3104D4949363}"/>
              </a:ext>
            </a:extLst>
          </p:cNvPr>
          <p:cNvSpPr txBox="1"/>
          <p:nvPr/>
        </p:nvSpPr>
        <p:spPr>
          <a:xfrm>
            <a:off x="26856" y="2357048"/>
            <a:ext cx="90441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62626"/>
                </a:solidFill>
                <a:effectLst/>
                <a:uLnTx/>
                <a:uFillTx/>
                <a:latin typeface="Avenir Next LT Pro"/>
                <a:ea typeface="+mn-ea"/>
                <a:cs typeface="+mn-cs"/>
              </a:rPr>
              <a:t>Host </a:t>
            </a:r>
          </a:p>
        </p:txBody>
      </p:sp>
      <p:sp>
        <p:nvSpPr>
          <p:cNvPr id="22" name="TextBox 21">
            <a:extLst>
              <a:ext uri="{FF2B5EF4-FFF2-40B4-BE49-F238E27FC236}">
                <a16:creationId xmlns:a16="http://schemas.microsoft.com/office/drawing/2014/main" id="{A4B7CB02-1FD6-45E0-9DFC-3648B731B892}"/>
              </a:ext>
            </a:extLst>
          </p:cNvPr>
          <p:cNvSpPr txBox="1"/>
          <p:nvPr/>
        </p:nvSpPr>
        <p:spPr>
          <a:xfrm>
            <a:off x="552359" y="4150834"/>
            <a:ext cx="204979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62626"/>
                </a:solidFill>
                <a:effectLst/>
                <a:uLnTx/>
                <a:uFillTx/>
                <a:latin typeface="Avenir Next LT Pro"/>
                <a:ea typeface="+mn-ea"/>
                <a:cs typeface="+mn-cs"/>
              </a:rPr>
              <a:t>Environment </a:t>
            </a:r>
          </a:p>
        </p:txBody>
      </p:sp>
      <p:sp>
        <p:nvSpPr>
          <p:cNvPr id="23" name="Isosceles Triangle 22">
            <a:extLst>
              <a:ext uri="{FF2B5EF4-FFF2-40B4-BE49-F238E27FC236}">
                <a16:creationId xmlns:a16="http://schemas.microsoft.com/office/drawing/2014/main" id="{9C0D4754-00CC-4DCC-A371-478C686A3CA1}"/>
              </a:ext>
            </a:extLst>
          </p:cNvPr>
          <p:cNvSpPr/>
          <p:nvPr/>
        </p:nvSpPr>
        <p:spPr>
          <a:xfrm>
            <a:off x="7824683" y="5155319"/>
            <a:ext cx="2251495" cy="369332"/>
          </a:xfrm>
          <a:prstGeom prst="triangle">
            <a:avLst>
              <a:gd name="adj" fmla="val 89669"/>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4" name="TextBox 23">
            <a:extLst>
              <a:ext uri="{FF2B5EF4-FFF2-40B4-BE49-F238E27FC236}">
                <a16:creationId xmlns:a16="http://schemas.microsoft.com/office/drawing/2014/main" id="{11A2FC68-3559-4AEB-9A45-CA16A3DE21B9}"/>
              </a:ext>
            </a:extLst>
          </p:cNvPr>
          <p:cNvSpPr txBox="1"/>
          <p:nvPr/>
        </p:nvSpPr>
        <p:spPr>
          <a:xfrm>
            <a:off x="883410" y="3502980"/>
            <a:ext cx="134504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62626"/>
                </a:solidFill>
                <a:effectLst/>
                <a:uLnTx/>
                <a:uFillTx/>
                <a:latin typeface="Avenir Next LT Pro"/>
                <a:ea typeface="+mn-ea"/>
                <a:cs typeface="+mn-cs"/>
              </a:rPr>
              <a:t>Disease</a:t>
            </a:r>
          </a:p>
        </p:txBody>
      </p:sp>
      <p:sp>
        <p:nvSpPr>
          <p:cNvPr id="25" name="TextBox 24">
            <a:extLst>
              <a:ext uri="{FF2B5EF4-FFF2-40B4-BE49-F238E27FC236}">
                <a16:creationId xmlns:a16="http://schemas.microsoft.com/office/drawing/2014/main" id="{ABE019F1-4FFB-4F78-9F43-F61B1E191341}"/>
              </a:ext>
            </a:extLst>
          </p:cNvPr>
          <p:cNvSpPr txBox="1"/>
          <p:nvPr/>
        </p:nvSpPr>
        <p:spPr>
          <a:xfrm>
            <a:off x="1954093" y="2357048"/>
            <a:ext cx="1520929"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62626"/>
                </a:solidFill>
                <a:effectLst/>
                <a:uLnTx/>
                <a:uFillTx/>
                <a:latin typeface="Avenir Next LT Pro"/>
                <a:ea typeface="+mn-ea"/>
                <a:cs typeface="+mn-cs"/>
              </a:rPr>
              <a:t>Pathogen</a:t>
            </a:r>
          </a:p>
        </p:txBody>
      </p:sp>
      <p:sp>
        <p:nvSpPr>
          <p:cNvPr id="27" name="Isosceles Triangle 26">
            <a:extLst>
              <a:ext uri="{FF2B5EF4-FFF2-40B4-BE49-F238E27FC236}">
                <a16:creationId xmlns:a16="http://schemas.microsoft.com/office/drawing/2014/main" id="{AF565A1E-89DE-44D4-9354-B8A6ECBEA418}"/>
              </a:ext>
            </a:extLst>
          </p:cNvPr>
          <p:cNvSpPr/>
          <p:nvPr/>
        </p:nvSpPr>
        <p:spPr>
          <a:xfrm>
            <a:off x="5460994" y="2926238"/>
            <a:ext cx="290376" cy="2139351"/>
          </a:xfrm>
          <a:prstGeom prst="triangl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8" name="TextBox 27">
            <a:extLst>
              <a:ext uri="{FF2B5EF4-FFF2-40B4-BE49-F238E27FC236}">
                <a16:creationId xmlns:a16="http://schemas.microsoft.com/office/drawing/2014/main" id="{AC38D052-E28E-483A-91ED-2FBB52E3FD8B}"/>
              </a:ext>
            </a:extLst>
          </p:cNvPr>
          <p:cNvSpPr txBox="1"/>
          <p:nvPr/>
        </p:nvSpPr>
        <p:spPr>
          <a:xfrm>
            <a:off x="4592747" y="3278900"/>
            <a:ext cx="90441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62626"/>
                </a:solidFill>
                <a:effectLst/>
                <a:uLnTx/>
                <a:uFillTx/>
                <a:latin typeface="Avenir Next LT Pro"/>
                <a:ea typeface="+mn-ea"/>
                <a:cs typeface="+mn-cs"/>
              </a:rPr>
              <a:t>Host </a:t>
            </a:r>
          </a:p>
        </p:txBody>
      </p:sp>
      <p:sp>
        <p:nvSpPr>
          <p:cNvPr id="29" name="TextBox 28">
            <a:extLst>
              <a:ext uri="{FF2B5EF4-FFF2-40B4-BE49-F238E27FC236}">
                <a16:creationId xmlns:a16="http://schemas.microsoft.com/office/drawing/2014/main" id="{41B77538-A6B8-4316-B1CE-3FCAE1F8DD57}"/>
              </a:ext>
            </a:extLst>
          </p:cNvPr>
          <p:cNvSpPr txBox="1"/>
          <p:nvPr/>
        </p:nvSpPr>
        <p:spPr>
          <a:xfrm>
            <a:off x="4521077" y="5075522"/>
            <a:ext cx="217020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Avenir Next LT Pro"/>
                <a:ea typeface="+mn-ea"/>
                <a:cs typeface="+mn-cs"/>
              </a:rPr>
              <a:t>Environment </a:t>
            </a:r>
          </a:p>
        </p:txBody>
      </p:sp>
      <p:sp>
        <p:nvSpPr>
          <p:cNvPr id="30" name="TextBox 29">
            <a:extLst>
              <a:ext uri="{FF2B5EF4-FFF2-40B4-BE49-F238E27FC236}">
                <a16:creationId xmlns:a16="http://schemas.microsoft.com/office/drawing/2014/main" id="{FBDD2CE0-8A64-434E-B02B-FBE6D90BD9E8}"/>
              </a:ext>
            </a:extLst>
          </p:cNvPr>
          <p:cNvSpPr txBox="1"/>
          <p:nvPr/>
        </p:nvSpPr>
        <p:spPr>
          <a:xfrm>
            <a:off x="5759691" y="3295509"/>
            <a:ext cx="1520929"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62626"/>
                </a:solidFill>
                <a:effectLst/>
                <a:uLnTx/>
                <a:uFillTx/>
                <a:latin typeface="Avenir Next LT Pro"/>
                <a:ea typeface="+mn-ea"/>
                <a:cs typeface="+mn-cs"/>
              </a:rPr>
              <a:t>Pathogen</a:t>
            </a:r>
          </a:p>
        </p:txBody>
      </p:sp>
      <p:sp>
        <p:nvSpPr>
          <p:cNvPr id="31" name="Isosceles Triangle 30">
            <a:extLst>
              <a:ext uri="{FF2B5EF4-FFF2-40B4-BE49-F238E27FC236}">
                <a16:creationId xmlns:a16="http://schemas.microsoft.com/office/drawing/2014/main" id="{672B27CC-A36B-4773-B38E-D020ED47F6E3}"/>
              </a:ext>
            </a:extLst>
          </p:cNvPr>
          <p:cNvSpPr/>
          <p:nvPr/>
        </p:nvSpPr>
        <p:spPr>
          <a:xfrm>
            <a:off x="8691420" y="2736462"/>
            <a:ext cx="2251495" cy="380104"/>
          </a:xfrm>
          <a:prstGeom prst="triangle">
            <a:avLst>
              <a:gd name="adj" fmla="val 5923"/>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2" name="TextBox 31">
            <a:extLst>
              <a:ext uri="{FF2B5EF4-FFF2-40B4-BE49-F238E27FC236}">
                <a16:creationId xmlns:a16="http://schemas.microsoft.com/office/drawing/2014/main" id="{605B1EE0-48F7-460A-94E8-F7B2D528ECAF}"/>
              </a:ext>
            </a:extLst>
          </p:cNvPr>
          <p:cNvSpPr txBox="1"/>
          <p:nvPr/>
        </p:nvSpPr>
        <p:spPr>
          <a:xfrm>
            <a:off x="7645771" y="2643172"/>
            <a:ext cx="95090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6">
                    <a:lumMod val="75000"/>
                  </a:schemeClr>
                </a:solidFill>
                <a:effectLst/>
                <a:uLnTx/>
                <a:uFillTx/>
                <a:latin typeface="Avenir Next LT Pro"/>
                <a:ea typeface="+mn-ea"/>
                <a:cs typeface="+mn-cs"/>
              </a:rPr>
              <a:t>Host </a:t>
            </a:r>
          </a:p>
        </p:txBody>
      </p:sp>
      <p:sp>
        <p:nvSpPr>
          <p:cNvPr id="33" name="TextBox 32">
            <a:extLst>
              <a:ext uri="{FF2B5EF4-FFF2-40B4-BE49-F238E27FC236}">
                <a16:creationId xmlns:a16="http://schemas.microsoft.com/office/drawing/2014/main" id="{5572CB49-C8E4-4F5D-B74E-AEDDB9FEB6F4}"/>
              </a:ext>
            </a:extLst>
          </p:cNvPr>
          <p:cNvSpPr txBox="1"/>
          <p:nvPr/>
        </p:nvSpPr>
        <p:spPr>
          <a:xfrm>
            <a:off x="8933759" y="3181980"/>
            <a:ext cx="204979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262626"/>
                </a:solidFill>
                <a:effectLst/>
                <a:uLnTx/>
                <a:uFillTx/>
                <a:latin typeface="Avenir Next LT Pro"/>
                <a:ea typeface="+mn-ea"/>
                <a:cs typeface="+mn-cs"/>
              </a:rPr>
              <a:t>Environment </a:t>
            </a:r>
          </a:p>
        </p:txBody>
      </p:sp>
      <p:sp>
        <p:nvSpPr>
          <p:cNvPr id="34" name="TextBox 33">
            <a:extLst>
              <a:ext uri="{FF2B5EF4-FFF2-40B4-BE49-F238E27FC236}">
                <a16:creationId xmlns:a16="http://schemas.microsoft.com/office/drawing/2014/main" id="{F24F2099-5A8E-4C78-8AEC-769A703842EA}"/>
              </a:ext>
            </a:extLst>
          </p:cNvPr>
          <p:cNvSpPr txBox="1"/>
          <p:nvPr/>
        </p:nvSpPr>
        <p:spPr>
          <a:xfrm>
            <a:off x="9396269" y="2372516"/>
            <a:ext cx="15209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62626"/>
                </a:solidFill>
                <a:effectLst/>
                <a:uLnTx/>
                <a:uFillTx/>
                <a:latin typeface="Avenir Next LT Pro"/>
                <a:ea typeface="+mn-ea"/>
                <a:cs typeface="+mn-cs"/>
              </a:rPr>
              <a:t>Pathogen</a:t>
            </a:r>
          </a:p>
        </p:txBody>
      </p:sp>
      <p:sp>
        <p:nvSpPr>
          <p:cNvPr id="36" name="Isosceles Triangle 35">
            <a:extLst>
              <a:ext uri="{FF2B5EF4-FFF2-40B4-BE49-F238E27FC236}">
                <a16:creationId xmlns:a16="http://schemas.microsoft.com/office/drawing/2014/main" id="{CF03FC05-FC76-4BEF-9976-9DCE2342A326}"/>
              </a:ext>
            </a:extLst>
          </p:cNvPr>
          <p:cNvSpPr/>
          <p:nvPr/>
        </p:nvSpPr>
        <p:spPr>
          <a:xfrm>
            <a:off x="350656" y="1947195"/>
            <a:ext cx="2251495" cy="2139351"/>
          </a:xfrm>
          <a:prstGeom prst="triangle">
            <a:avLst/>
          </a:prstGeom>
          <a:no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7" name="TextBox 36">
            <a:extLst>
              <a:ext uri="{FF2B5EF4-FFF2-40B4-BE49-F238E27FC236}">
                <a16:creationId xmlns:a16="http://schemas.microsoft.com/office/drawing/2014/main" id="{7C3A4C98-C76D-4C4B-B3E3-FDD1BF41E1E1}"/>
              </a:ext>
            </a:extLst>
          </p:cNvPr>
          <p:cNvSpPr txBox="1"/>
          <p:nvPr/>
        </p:nvSpPr>
        <p:spPr>
          <a:xfrm>
            <a:off x="4170818" y="1851967"/>
            <a:ext cx="3089723"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Avenir Next LT Pro"/>
                <a:ea typeface="+mn-ea"/>
                <a:cs typeface="+mn-cs"/>
              </a:rPr>
              <a:t>Non-conducive environment </a:t>
            </a:r>
          </a:p>
        </p:txBody>
      </p:sp>
      <p:sp>
        <p:nvSpPr>
          <p:cNvPr id="38" name="TextBox 37">
            <a:extLst>
              <a:ext uri="{FF2B5EF4-FFF2-40B4-BE49-F238E27FC236}">
                <a16:creationId xmlns:a16="http://schemas.microsoft.com/office/drawing/2014/main" id="{47019E6E-A083-4818-846A-1E2DE87199B2}"/>
              </a:ext>
            </a:extLst>
          </p:cNvPr>
          <p:cNvSpPr txBox="1"/>
          <p:nvPr/>
        </p:nvSpPr>
        <p:spPr>
          <a:xfrm>
            <a:off x="7605906" y="1866250"/>
            <a:ext cx="3597973"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Avenir Next LT Pro"/>
                <a:ea typeface="+mn-ea"/>
                <a:cs typeface="+mn-cs"/>
              </a:rPr>
              <a:t>Resistant/Tolerant host</a:t>
            </a:r>
          </a:p>
        </p:txBody>
      </p:sp>
      <p:sp>
        <p:nvSpPr>
          <p:cNvPr id="39" name="TextBox 38">
            <a:extLst>
              <a:ext uri="{FF2B5EF4-FFF2-40B4-BE49-F238E27FC236}">
                <a16:creationId xmlns:a16="http://schemas.microsoft.com/office/drawing/2014/main" id="{819BE9CC-447C-4DAF-A4A8-2A1A8724EFA8}"/>
              </a:ext>
            </a:extLst>
          </p:cNvPr>
          <p:cNvSpPr txBox="1"/>
          <p:nvPr/>
        </p:nvSpPr>
        <p:spPr>
          <a:xfrm>
            <a:off x="8003067" y="4375248"/>
            <a:ext cx="255082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7030A0"/>
                </a:solidFill>
                <a:effectLst/>
                <a:uLnTx/>
                <a:uFillTx/>
                <a:latin typeface="Avenir Next LT Pro"/>
                <a:ea typeface="+mn-ea"/>
                <a:cs typeface="+mn-cs"/>
              </a:rPr>
              <a:t>Weak pathogen</a:t>
            </a:r>
          </a:p>
        </p:txBody>
      </p:sp>
      <p:sp>
        <p:nvSpPr>
          <p:cNvPr id="40" name="TextBox 39">
            <a:extLst>
              <a:ext uri="{FF2B5EF4-FFF2-40B4-BE49-F238E27FC236}">
                <a16:creationId xmlns:a16="http://schemas.microsoft.com/office/drawing/2014/main" id="{ABE81CD5-483C-4F67-A79B-443F05B98847}"/>
              </a:ext>
            </a:extLst>
          </p:cNvPr>
          <p:cNvSpPr txBox="1"/>
          <p:nvPr/>
        </p:nvSpPr>
        <p:spPr>
          <a:xfrm>
            <a:off x="7844228" y="4933113"/>
            <a:ext cx="90441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62626"/>
                </a:solidFill>
                <a:effectLst/>
                <a:uLnTx/>
                <a:uFillTx/>
                <a:latin typeface="Avenir Next LT Pro"/>
                <a:ea typeface="+mn-ea"/>
                <a:cs typeface="+mn-cs"/>
              </a:rPr>
              <a:t>Host </a:t>
            </a:r>
          </a:p>
        </p:txBody>
      </p:sp>
      <p:sp>
        <p:nvSpPr>
          <p:cNvPr id="41" name="TextBox 40">
            <a:extLst>
              <a:ext uri="{FF2B5EF4-FFF2-40B4-BE49-F238E27FC236}">
                <a16:creationId xmlns:a16="http://schemas.microsoft.com/office/drawing/2014/main" id="{E53ED180-1055-41F9-8588-781ABF86F63F}"/>
              </a:ext>
            </a:extLst>
          </p:cNvPr>
          <p:cNvSpPr txBox="1"/>
          <p:nvPr/>
        </p:nvSpPr>
        <p:spPr>
          <a:xfrm>
            <a:off x="10062164" y="5035000"/>
            <a:ext cx="16115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2">
                    <a:lumMod val="75000"/>
                  </a:schemeClr>
                </a:solidFill>
                <a:effectLst/>
                <a:uLnTx/>
                <a:uFillTx/>
                <a:latin typeface="Avenir Next LT Pro"/>
                <a:ea typeface="+mn-ea"/>
                <a:cs typeface="+mn-cs"/>
              </a:rPr>
              <a:t>Pathogen</a:t>
            </a:r>
          </a:p>
        </p:txBody>
      </p:sp>
      <p:sp>
        <p:nvSpPr>
          <p:cNvPr id="42" name="TextBox 41">
            <a:extLst>
              <a:ext uri="{FF2B5EF4-FFF2-40B4-BE49-F238E27FC236}">
                <a16:creationId xmlns:a16="http://schemas.microsoft.com/office/drawing/2014/main" id="{7CE9547C-A4C3-43DA-BF46-6F7A41715C5C}"/>
              </a:ext>
            </a:extLst>
          </p:cNvPr>
          <p:cNvSpPr txBox="1"/>
          <p:nvPr/>
        </p:nvSpPr>
        <p:spPr>
          <a:xfrm>
            <a:off x="8322487" y="5679173"/>
            <a:ext cx="204979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62626"/>
                </a:solidFill>
                <a:effectLst/>
                <a:uLnTx/>
                <a:uFillTx/>
                <a:latin typeface="Avenir Next LT Pro"/>
                <a:ea typeface="+mn-ea"/>
                <a:cs typeface="+mn-cs"/>
              </a:rPr>
              <a:t>Environment </a:t>
            </a:r>
          </a:p>
        </p:txBody>
      </p:sp>
      <p:sp>
        <p:nvSpPr>
          <p:cNvPr id="43" name="TextBox 42">
            <a:extLst>
              <a:ext uri="{FF2B5EF4-FFF2-40B4-BE49-F238E27FC236}">
                <a16:creationId xmlns:a16="http://schemas.microsoft.com/office/drawing/2014/main" id="{A01FE67C-F5E7-400C-A438-EF9E4838C4FB}"/>
              </a:ext>
            </a:extLst>
          </p:cNvPr>
          <p:cNvSpPr txBox="1"/>
          <p:nvPr/>
        </p:nvSpPr>
        <p:spPr>
          <a:xfrm>
            <a:off x="5606181" y="423265"/>
            <a:ext cx="4585666" cy="1077218"/>
          </a:xfrm>
          <a:prstGeom prst="rect">
            <a:avLst/>
          </a:prstGeom>
          <a:noFill/>
        </p:spPr>
        <p:txBody>
          <a:bodyPr wrap="square" rtlCol="0">
            <a:spAutoFit/>
          </a:bodyPr>
          <a:lstStyle/>
          <a:p>
            <a:pPr algn="ctr"/>
            <a:r>
              <a:rPr lang="en-US" sz="3200" b="1" dirty="0">
                <a:latin typeface="Avenir Next LT Pro" panose="020B0504020202020204" pitchFamily="34" charset="0"/>
                <a:cs typeface="Calibri Light"/>
              </a:rPr>
              <a:t>Happens every day, but we don’t notice</a:t>
            </a:r>
            <a:endParaRPr lang="en-US" sz="3200" dirty="0"/>
          </a:p>
        </p:txBody>
      </p:sp>
    </p:spTree>
    <p:extLst>
      <p:ext uri="{BB962C8B-B14F-4D97-AF65-F5344CB8AC3E}">
        <p14:creationId xmlns:p14="http://schemas.microsoft.com/office/powerpoint/2010/main" val="25441151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extBox 53">
            <a:extLst>
              <a:ext uri="{FF2B5EF4-FFF2-40B4-BE49-F238E27FC236}">
                <a16:creationId xmlns:a16="http://schemas.microsoft.com/office/drawing/2014/main" id="{903EA73B-8F8A-4B6A-99BE-9E5AC430ADF3}"/>
              </a:ext>
            </a:extLst>
          </p:cNvPr>
          <p:cNvSpPr txBox="1"/>
          <p:nvPr/>
        </p:nvSpPr>
        <p:spPr>
          <a:xfrm>
            <a:off x="721122" y="633265"/>
            <a:ext cx="1669624" cy="584775"/>
          </a:xfrm>
          <a:prstGeom prst="rect">
            <a:avLst/>
          </a:prstGeom>
          <a:noFill/>
        </p:spPr>
        <p:txBody>
          <a:bodyPr wrap="none" rtlCol="0">
            <a:spAutoFit/>
          </a:bodyPr>
          <a:lstStyle/>
          <a:p>
            <a:r>
              <a:rPr lang="en-US" sz="3200" b="1" dirty="0">
                <a:latin typeface="Avenir Next LT Pro" panose="020B0504020202020204" pitchFamily="34" charset="0"/>
                <a:cs typeface="Calibri Light"/>
              </a:rPr>
              <a:t>Visible:</a:t>
            </a:r>
            <a:endParaRPr lang="en-US" sz="3200" dirty="0"/>
          </a:p>
        </p:txBody>
      </p:sp>
      <p:sp>
        <p:nvSpPr>
          <p:cNvPr id="21" name="TextBox 20">
            <a:extLst>
              <a:ext uri="{FF2B5EF4-FFF2-40B4-BE49-F238E27FC236}">
                <a16:creationId xmlns:a16="http://schemas.microsoft.com/office/drawing/2014/main" id="{ED43B1F2-31B8-4E3C-8340-3104D4949363}"/>
              </a:ext>
            </a:extLst>
          </p:cNvPr>
          <p:cNvSpPr txBox="1"/>
          <p:nvPr/>
        </p:nvSpPr>
        <p:spPr>
          <a:xfrm>
            <a:off x="276236" y="2357048"/>
            <a:ext cx="90441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62626"/>
                </a:solidFill>
                <a:effectLst/>
                <a:uLnTx/>
                <a:uFillTx/>
                <a:latin typeface="Avenir Next LT Pro"/>
                <a:ea typeface="+mn-ea"/>
                <a:cs typeface="+mn-cs"/>
              </a:rPr>
              <a:t>Host </a:t>
            </a:r>
          </a:p>
        </p:txBody>
      </p:sp>
      <p:sp>
        <p:nvSpPr>
          <p:cNvPr id="22" name="TextBox 21">
            <a:extLst>
              <a:ext uri="{FF2B5EF4-FFF2-40B4-BE49-F238E27FC236}">
                <a16:creationId xmlns:a16="http://schemas.microsoft.com/office/drawing/2014/main" id="{A4B7CB02-1FD6-45E0-9DFC-3648B731B892}"/>
              </a:ext>
            </a:extLst>
          </p:cNvPr>
          <p:cNvSpPr txBox="1"/>
          <p:nvPr/>
        </p:nvSpPr>
        <p:spPr>
          <a:xfrm>
            <a:off x="801739" y="4150834"/>
            <a:ext cx="204979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62626"/>
                </a:solidFill>
                <a:effectLst/>
                <a:uLnTx/>
                <a:uFillTx/>
                <a:latin typeface="Avenir Next LT Pro"/>
                <a:ea typeface="+mn-ea"/>
                <a:cs typeface="+mn-cs"/>
              </a:rPr>
              <a:t>Environment </a:t>
            </a:r>
          </a:p>
        </p:txBody>
      </p:sp>
      <p:sp>
        <p:nvSpPr>
          <p:cNvPr id="23" name="Isosceles Triangle 22">
            <a:extLst>
              <a:ext uri="{FF2B5EF4-FFF2-40B4-BE49-F238E27FC236}">
                <a16:creationId xmlns:a16="http://schemas.microsoft.com/office/drawing/2014/main" id="{9C0D4754-00CC-4DCC-A371-478C686A3CA1}"/>
              </a:ext>
            </a:extLst>
          </p:cNvPr>
          <p:cNvSpPr/>
          <p:nvPr/>
        </p:nvSpPr>
        <p:spPr>
          <a:xfrm>
            <a:off x="8074063" y="5155319"/>
            <a:ext cx="2251495" cy="369332"/>
          </a:xfrm>
          <a:prstGeom prst="triangle">
            <a:avLst>
              <a:gd name="adj" fmla="val 89669"/>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4" name="TextBox 23">
            <a:extLst>
              <a:ext uri="{FF2B5EF4-FFF2-40B4-BE49-F238E27FC236}">
                <a16:creationId xmlns:a16="http://schemas.microsoft.com/office/drawing/2014/main" id="{11A2FC68-3559-4AEB-9A45-CA16A3DE21B9}"/>
              </a:ext>
            </a:extLst>
          </p:cNvPr>
          <p:cNvSpPr txBox="1"/>
          <p:nvPr/>
        </p:nvSpPr>
        <p:spPr>
          <a:xfrm>
            <a:off x="1132790" y="3502980"/>
            <a:ext cx="134504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62626"/>
                </a:solidFill>
                <a:effectLst/>
                <a:uLnTx/>
                <a:uFillTx/>
                <a:latin typeface="Avenir Next LT Pro"/>
                <a:ea typeface="+mn-ea"/>
                <a:cs typeface="+mn-cs"/>
              </a:rPr>
              <a:t>Disease</a:t>
            </a:r>
          </a:p>
        </p:txBody>
      </p:sp>
      <p:sp>
        <p:nvSpPr>
          <p:cNvPr id="25" name="TextBox 24">
            <a:extLst>
              <a:ext uri="{FF2B5EF4-FFF2-40B4-BE49-F238E27FC236}">
                <a16:creationId xmlns:a16="http://schemas.microsoft.com/office/drawing/2014/main" id="{ABE019F1-4FFB-4F78-9F43-F61B1E191341}"/>
              </a:ext>
            </a:extLst>
          </p:cNvPr>
          <p:cNvSpPr txBox="1"/>
          <p:nvPr/>
        </p:nvSpPr>
        <p:spPr>
          <a:xfrm>
            <a:off x="2660029" y="2357048"/>
            <a:ext cx="1520929"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62626"/>
                </a:solidFill>
                <a:effectLst/>
                <a:uLnTx/>
                <a:uFillTx/>
                <a:latin typeface="Avenir Next LT Pro"/>
                <a:ea typeface="+mn-ea"/>
                <a:cs typeface="+mn-cs"/>
              </a:rPr>
              <a:t>Pathogen</a:t>
            </a:r>
          </a:p>
        </p:txBody>
      </p:sp>
      <p:sp>
        <p:nvSpPr>
          <p:cNvPr id="27" name="Isosceles Triangle 26">
            <a:extLst>
              <a:ext uri="{FF2B5EF4-FFF2-40B4-BE49-F238E27FC236}">
                <a16:creationId xmlns:a16="http://schemas.microsoft.com/office/drawing/2014/main" id="{AF565A1E-89DE-44D4-9354-B8A6ECBEA418}"/>
              </a:ext>
            </a:extLst>
          </p:cNvPr>
          <p:cNvSpPr/>
          <p:nvPr/>
        </p:nvSpPr>
        <p:spPr>
          <a:xfrm>
            <a:off x="5710374" y="2926238"/>
            <a:ext cx="290376" cy="2139351"/>
          </a:xfrm>
          <a:prstGeom prst="triangle">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8" name="TextBox 27">
            <a:extLst>
              <a:ext uri="{FF2B5EF4-FFF2-40B4-BE49-F238E27FC236}">
                <a16:creationId xmlns:a16="http://schemas.microsoft.com/office/drawing/2014/main" id="{AC38D052-E28E-483A-91ED-2FBB52E3FD8B}"/>
              </a:ext>
            </a:extLst>
          </p:cNvPr>
          <p:cNvSpPr txBox="1"/>
          <p:nvPr/>
        </p:nvSpPr>
        <p:spPr>
          <a:xfrm>
            <a:off x="4842127" y="3278900"/>
            <a:ext cx="90441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62626"/>
                </a:solidFill>
                <a:effectLst/>
                <a:uLnTx/>
                <a:uFillTx/>
                <a:latin typeface="Avenir Next LT Pro"/>
                <a:ea typeface="+mn-ea"/>
                <a:cs typeface="+mn-cs"/>
              </a:rPr>
              <a:t>Host </a:t>
            </a:r>
          </a:p>
        </p:txBody>
      </p:sp>
      <p:sp>
        <p:nvSpPr>
          <p:cNvPr id="29" name="TextBox 28">
            <a:extLst>
              <a:ext uri="{FF2B5EF4-FFF2-40B4-BE49-F238E27FC236}">
                <a16:creationId xmlns:a16="http://schemas.microsoft.com/office/drawing/2014/main" id="{41B77538-A6B8-4316-B1CE-3FCAE1F8DD57}"/>
              </a:ext>
            </a:extLst>
          </p:cNvPr>
          <p:cNvSpPr txBox="1"/>
          <p:nvPr/>
        </p:nvSpPr>
        <p:spPr>
          <a:xfrm>
            <a:off x="4770457" y="5075522"/>
            <a:ext cx="217020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latin typeface="Avenir Next LT Pro"/>
                <a:ea typeface="+mn-ea"/>
                <a:cs typeface="+mn-cs"/>
              </a:rPr>
              <a:t>Environment </a:t>
            </a:r>
          </a:p>
        </p:txBody>
      </p:sp>
      <p:sp>
        <p:nvSpPr>
          <p:cNvPr id="30" name="TextBox 29">
            <a:extLst>
              <a:ext uri="{FF2B5EF4-FFF2-40B4-BE49-F238E27FC236}">
                <a16:creationId xmlns:a16="http://schemas.microsoft.com/office/drawing/2014/main" id="{FBDD2CE0-8A64-434E-B02B-FBE6D90BD9E8}"/>
              </a:ext>
            </a:extLst>
          </p:cNvPr>
          <p:cNvSpPr txBox="1"/>
          <p:nvPr/>
        </p:nvSpPr>
        <p:spPr>
          <a:xfrm>
            <a:off x="6009071" y="3295509"/>
            <a:ext cx="1520929" cy="461665"/>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62626"/>
                </a:solidFill>
                <a:effectLst/>
                <a:uLnTx/>
                <a:uFillTx/>
                <a:latin typeface="Avenir Next LT Pro"/>
                <a:ea typeface="+mn-ea"/>
                <a:cs typeface="+mn-cs"/>
              </a:rPr>
              <a:t>Pathogen</a:t>
            </a:r>
          </a:p>
        </p:txBody>
      </p:sp>
      <p:sp>
        <p:nvSpPr>
          <p:cNvPr id="31" name="Isosceles Triangle 30">
            <a:extLst>
              <a:ext uri="{FF2B5EF4-FFF2-40B4-BE49-F238E27FC236}">
                <a16:creationId xmlns:a16="http://schemas.microsoft.com/office/drawing/2014/main" id="{672B27CC-A36B-4773-B38E-D020ED47F6E3}"/>
              </a:ext>
            </a:extLst>
          </p:cNvPr>
          <p:cNvSpPr/>
          <p:nvPr/>
        </p:nvSpPr>
        <p:spPr>
          <a:xfrm>
            <a:off x="8940800" y="2736462"/>
            <a:ext cx="2251495" cy="380104"/>
          </a:xfrm>
          <a:prstGeom prst="triangle">
            <a:avLst>
              <a:gd name="adj" fmla="val 5923"/>
            </a:avLst>
          </a:prstGeom>
          <a:no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2" name="TextBox 31">
            <a:extLst>
              <a:ext uri="{FF2B5EF4-FFF2-40B4-BE49-F238E27FC236}">
                <a16:creationId xmlns:a16="http://schemas.microsoft.com/office/drawing/2014/main" id="{605B1EE0-48F7-460A-94E8-F7B2D528ECAF}"/>
              </a:ext>
            </a:extLst>
          </p:cNvPr>
          <p:cNvSpPr txBox="1"/>
          <p:nvPr/>
        </p:nvSpPr>
        <p:spPr>
          <a:xfrm>
            <a:off x="7895151" y="2643172"/>
            <a:ext cx="95090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6">
                    <a:lumMod val="75000"/>
                  </a:schemeClr>
                </a:solidFill>
                <a:effectLst/>
                <a:uLnTx/>
                <a:uFillTx/>
                <a:latin typeface="Avenir Next LT Pro"/>
                <a:ea typeface="+mn-ea"/>
                <a:cs typeface="+mn-cs"/>
              </a:rPr>
              <a:t>Host </a:t>
            </a:r>
          </a:p>
        </p:txBody>
      </p:sp>
      <p:sp>
        <p:nvSpPr>
          <p:cNvPr id="33" name="TextBox 32">
            <a:extLst>
              <a:ext uri="{FF2B5EF4-FFF2-40B4-BE49-F238E27FC236}">
                <a16:creationId xmlns:a16="http://schemas.microsoft.com/office/drawing/2014/main" id="{5572CB49-C8E4-4F5D-B74E-AEDDB9FEB6F4}"/>
              </a:ext>
            </a:extLst>
          </p:cNvPr>
          <p:cNvSpPr txBox="1"/>
          <p:nvPr/>
        </p:nvSpPr>
        <p:spPr>
          <a:xfrm>
            <a:off x="9183139" y="3181980"/>
            <a:ext cx="204979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i="0" u="none" strike="noStrike" kern="1200" cap="none" spc="0" normalizeH="0" baseline="0" noProof="0" dirty="0">
                <a:ln>
                  <a:noFill/>
                </a:ln>
                <a:solidFill>
                  <a:srgbClr val="262626"/>
                </a:solidFill>
                <a:effectLst/>
                <a:uLnTx/>
                <a:uFillTx/>
                <a:latin typeface="Avenir Next LT Pro"/>
                <a:ea typeface="+mn-ea"/>
                <a:cs typeface="+mn-cs"/>
              </a:rPr>
              <a:t>Environment </a:t>
            </a:r>
          </a:p>
        </p:txBody>
      </p:sp>
      <p:sp>
        <p:nvSpPr>
          <p:cNvPr id="34" name="TextBox 33">
            <a:extLst>
              <a:ext uri="{FF2B5EF4-FFF2-40B4-BE49-F238E27FC236}">
                <a16:creationId xmlns:a16="http://schemas.microsoft.com/office/drawing/2014/main" id="{F24F2099-5A8E-4C78-8AEC-769A703842EA}"/>
              </a:ext>
            </a:extLst>
          </p:cNvPr>
          <p:cNvSpPr txBox="1"/>
          <p:nvPr/>
        </p:nvSpPr>
        <p:spPr>
          <a:xfrm>
            <a:off x="9645649" y="2372516"/>
            <a:ext cx="152092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62626"/>
                </a:solidFill>
                <a:effectLst/>
                <a:uLnTx/>
                <a:uFillTx/>
                <a:latin typeface="Avenir Next LT Pro"/>
                <a:ea typeface="+mn-ea"/>
                <a:cs typeface="+mn-cs"/>
              </a:rPr>
              <a:t>Pathogen</a:t>
            </a:r>
          </a:p>
        </p:txBody>
      </p:sp>
      <p:sp>
        <p:nvSpPr>
          <p:cNvPr id="36" name="Isosceles Triangle 35">
            <a:extLst>
              <a:ext uri="{FF2B5EF4-FFF2-40B4-BE49-F238E27FC236}">
                <a16:creationId xmlns:a16="http://schemas.microsoft.com/office/drawing/2014/main" id="{CF03FC05-FC76-4BEF-9976-9DCE2342A326}"/>
              </a:ext>
            </a:extLst>
          </p:cNvPr>
          <p:cNvSpPr/>
          <p:nvPr/>
        </p:nvSpPr>
        <p:spPr>
          <a:xfrm>
            <a:off x="303990" y="1432223"/>
            <a:ext cx="3189866" cy="2665304"/>
          </a:xfrm>
          <a:prstGeom prst="triangle">
            <a:avLst/>
          </a:prstGeom>
          <a:no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40" name="TextBox 39">
            <a:extLst>
              <a:ext uri="{FF2B5EF4-FFF2-40B4-BE49-F238E27FC236}">
                <a16:creationId xmlns:a16="http://schemas.microsoft.com/office/drawing/2014/main" id="{ABE81CD5-483C-4F67-A79B-443F05B98847}"/>
              </a:ext>
            </a:extLst>
          </p:cNvPr>
          <p:cNvSpPr txBox="1"/>
          <p:nvPr/>
        </p:nvSpPr>
        <p:spPr>
          <a:xfrm>
            <a:off x="8093608" y="4933113"/>
            <a:ext cx="90441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62626"/>
                </a:solidFill>
                <a:effectLst/>
                <a:uLnTx/>
                <a:uFillTx/>
                <a:latin typeface="Avenir Next LT Pro"/>
                <a:ea typeface="+mn-ea"/>
                <a:cs typeface="+mn-cs"/>
              </a:rPr>
              <a:t>Host </a:t>
            </a:r>
          </a:p>
        </p:txBody>
      </p:sp>
      <p:sp>
        <p:nvSpPr>
          <p:cNvPr id="41" name="TextBox 40">
            <a:extLst>
              <a:ext uri="{FF2B5EF4-FFF2-40B4-BE49-F238E27FC236}">
                <a16:creationId xmlns:a16="http://schemas.microsoft.com/office/drawing/2014/main" id="{E53ED180-1055-41F9-8588-781ABF86F63F}"/>
              </a:ext>
            </a:extLst>
          </p:cNvPr>
          <p:cNvSpPr txBox="1"/>
          <p:nvPr/>
        </p:nvSpPr>
        <p:spPr>
          <a:xfrm>
            <a:off x="10311544" y="5035000"/>
            <a:ext cx="161153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2">
                    <a:lumMod val="75000"/>
                  </a:schemeClr>
                </a:solidFill>
                <a:effectLst/>
                <a:uLnTx/>
                <a:uFillTx/>
                <a:latin typeface="Avenir Next LT Pro"/>
                <a:ea typeface="+mn-ea"/>
                <a:cs typeface="+mn-cs"/>
              </a:rPr>
              <a:t>Pathogen</a:t>
            </a:r>
          </a:p>
        </p:txBody>
      </p:sp>
      <p:sp>
        <p:nvSpPr>
          <p:cNvPr id="42" name="TextBox 41">
            <a:extLst>
              <a:ext uri="{FF2B5EF4-FFF2-40B4-BE49-F238E27FC236}">
                <a16:creationId xmlns:a16="http://schemas.microsoft.com/office/drawing/2014/main" id="{7CE9547C-A4C3-43DA-BF46-6F7A41715C5C}"/>
              </a:ext>
            </a:extLst>
          </p:cNvPr>
          <p:cNvSpPr txBox="1"/>
          <p:nvPr/>
        </p:nvSpPr>
        <p:spPr>
          <a:xfrm>
            <a:off x="8571867" y="5679173"/>
            <a:ext cx="2049792"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62626"/>
                </a:solidFill>
                <a:effectLst/>
                <a:uLnTx/>
                <a:uFillTx/>
                <a:latin typeface="Avenir Next LT Pro"/>
                <a:ea typeface="+mn-ea"/>
                <a:cs typeface="+mn-cs"/>
              </a:rPr>
              <a:t>Environment </a:t>
            </a:r>
          </a:p>
        </p:txBody>
      </p:sp>
      <p:sp>
        <p:nvSpPr>
          <p:cNvPr id="43" name="TextBox 42">
            <a:extLst>
              <a:ext uri="{FF2B5EF4-FFF2-40B4-BE49-F238E27FC236}">
                <a16:creationId xmlns:a16="http://schemas.microsoft.com/office/drawing/2014/main" id="{A01FE67C-F5E7-400C-A438-EF9E4838C4FB}"/>
              </a:ext>
            </a:extLst>
          </p:cNvPr>
          <p:cNvSpPr txBox="1"/>
          <p:nvPr/>
        </p:nvSpPr>
        <p:spPr>
          <a:xfrm>
            <a:off x="5606181" y="423265"/>
            <a:ext cx="4585666" cy="1077218"/>
          </a:xfrm>
          <a:prstGeom prst="rect">
            <a:avLst/>
          </a:prstGeom>
          <a:noFill/>
        </p:spPr>
        <p:txBody>
          <a:bodyPr wrap="square" rtlCol="0">
            <a:spAutoFit/>
          </a:bodyPr>
          <a:lstStyle/>
          <a:p>
            <a:pPr algn="ctr"/>
            <a:r>
              <a:rPr lang="en-US" sz="3200" b="1" dirty="0">
                <a:latin typeface="Avenir Next LT Pro" panose="020B0504020202020204" pitchFamily="34" charset="0"/>
                <a:cs typeface="Calibri Light"/>
              </a:rPr>
              <a:t>Happens every day, but we don’t notice</a:t>
            </a:r>
            <a:endParaRPr lang="en-US" sz="3200" dirty="0"/>
          </a:p>
        </p:txBody>
      </p:sp>
      <p:sp>
        <p:nvSpPr>
          <p:cNvPr id="26" name="TextBox 25">
            <a:extLst>
              <a:ext uri="{FF2B5EF4-FFF2-40B4-BE49-F238E27FC236}">
                <a16:creationId xmlns:a16="http://schemas.microsoft.com/office/drawing/2014/main" id="{55BDB5F0-5F65-4A1B-8F4B-E820BE0A776B}"/>
              </a:ext>
            </a:extLst>
          </p:cNvPr>
          <p:cNvSpPr txBox="1"/>
          <p:nvPr/>
        </p:nvSpPr>
        <p:spPr>
          <a:xfrm>
            <a:off x="2600579" y="1581942"/>
            <a:ext cx="2062616" cy="830997"/>
          </a:xfrm>
          <a:prstGeom prst="rect">
            <a:avLst/>
          </a:prstGeom>
          <a:noFill/>
        </p:spPr>
        <p:txBody>
          <a:bodyPr wrap="none" rtlCol="0">
            <a:spAutoFit/>
          </a:bodyPr>
          <a:lstStyle/>
          <a:p>
            <a:r>
              <a:rPr lang="en-US" sz="2400" i="1" dirty="0">
                <a:solidFill>
                  <a:srgbClr val="7030A0"/>
                </a:solidFill>
              </a:rPr>
              <a:t>Fusarium </a:t>
            </a:r>
          </a:p>
          <a:p>
            <a:r>
              <a:rPr lang="en-US" sz="2400" i="1" dirty="0" err="1">
                <a:solidFill>
                  <a:srgbClr val="7030A0"/>
                </a:solidFill>
              </a:rPr>
              <a:t>graminearum</a:t>
            </a:r>
            <a:endParaRPr lang="en-US" sz="2400" i="1" dirty="0">
              <a:solidFill>
                <a:srgbClr val="7030A0"/>
              </a:solidFill>
            </a:endParaRPr>
          </a:p>
        </p:txBody>
      </p:sp>
      <p:sp>
        <p:nvSpPr>
          <p:cNvPr id="35" name="TextBox 34">
            <a:extLst>
              <a:ext uri="{FF2B5EF4-FFF2-40B4-BE49-F238E27FC236}">
                <a16:creationId xmlns:a16="http://schemas.microsoft.com/office/drawing/2014/main" id="{02B3C85D-0CDA-4984-ACC7-66DDA4F324FB}"/>
              </a:ext>
            </a:extLst>
          </p:cNvPr>
          <p:cNvSpPr txBox="1"/>
          <p:nvPr/>
        </p:nvSpPr>
        <p:spPr>
          <a:xfrm>
            <a:off x="208416" y="1530805"/>
            <a:ext cx="1027845" cy="830997"/>
          </a:xfrm>
          <a:prstGeom prst="rect">
            <a:avLst/>
          </a:prstGeom>
          <a:noFill/>
        </p:spPr>
        <p:txBody>
          <a:bodyPr wrap="none" rtlCol="0">
            <a:spAutoFit/>
          </a:bodyPr>
          <a:lstStyle/>
          <a:p>
            <a:r>
              <a:rPr lang="en-US" sz="2400" dirty="0">
                <a:solidFill>
                  <a:srgbClr val="7030A0"/>
                </a:solidFill>
              </a:rPr>
              <a:t>Corn,</a:t>
            </a:r>
          </a:p>
          <a:p>
            <a:r>
              <a:rPr lang="en-US" sz="2400" dirty="0">
                <a:solidFill>
                  <a:srgbClr val="7030A0"/>
                </a:solidFill>
              </a:rPr>
              <a:t>wheat</a:t>
            </a:r>
          </a:p>
        </p:txBody>
      </p:sp>
      <p:sp>
        <p:nvSpPr>
          <p:cNvPr id="44" name="TextBox 43">
            <a:extLst>
              <a:ext uri="{FF2B5EF4-FFF2-40B4-BE49-F238E27FC236}">
                <a16:creationId xmlns:a16="http://schemas.microsoft.com/office/drawing/2014/main" id="{468DBF54-60F3-4EE6-91A0-D4F38BA806E1}"/>
              </a:ext>
            </a:extLst>
          </p:cNvPr>
          <p:cNvSpPr txBox="1"/>
          <p:nvPr/>
        </p:nvSpPr>
        <p:spPr>
          <a:xfrm>
            <a:off x="489292" y="4457134"/>
            <a:ext cx="2851743" cy="830997"/>
          </a:xfrm>
          <a:prstGeom prst="rect">
            <a:avLst/>
          </a:prstGeom>
          <a:noFill/>
        </p:spPr>
        <p:txBody>
          <a:bodyPr wrap="none" rtlCol="0">
            <a:spAutoFit/>
          </a:bodyPr>
          <a:lstStyle/>
          <a:p>
            <a:r>
              <a:rPr lang="en-US" sz="2400" i="1" dirty="0">
                <a:solidFill>
                  <a:srgbClr val="7030A0"/>
                </a:solidFill>
              </a:rPr>
              <a:t>Warm, wet weather</a:t>
            </a:r>
          </a:p>
          <a:p>
            <a:r>
              <a:rPr lang="en-US" sz="2400" i="1" dirty="0">
                <a:solidFill>
                  <a:srgbClr val="7030A0"/>
                </a:solidFill>
              </a:rPr>
              <a:t>Wounds on grain</a:t>
            </a:r>
          </a:p>
        </p:txBody>
      </p:sp>
      <p:sp>
        <p:nvSpPr>
          <p:cNvPr id="2" name="TextBox 1">
            <a:extLst>
              <a:ext uri="{FF2B5EF4-FFF2-40B4-BE49-F238E27FC236}">
                <a16:creationId xmlns:a16="http://schemas.microsoft.com/office/drawing/2014/main" id="{652C753F-7013-40FC-952F-9B78963BBDB5}"/>
              </a:ext>
            </a:extLst>
          </p:cNvPr>
          <p:cNvSpPr txBox="1"/>
          <p:nvPr/>
        </p:nvSpPr>
        <p:spPr>
          <a:xfrm>
            <a:off x="4878886" y="5524651"/>
            <a:ext cx="1953350" cy="646331"/>
          </a:xfrm>
          <a:prstGeom prst="rect">
            <a:avLst/>
          </a:prstGeom>
          <a:noFill/>
        </p:spPr>
        <p:txBody>
          <a:bodyPr wrap="square" rtlCol="0">
            <a:spAutoFit/>
          </a:bodyPr>
          <a:lstStyle/>
          <a:p>
            <a:pPr algn="ctr"/>
            <a:r>
              <a:rPr lang="en-US" dirty="0">
                <a:solidFill>
                  <a:srgbClr val="7030A0"/>
                </a:solidFill>
              </a:rPr>
              <a:t>Dry heat</a:t>
            </a:r>
          </a:p>
          <a:p>
            <a:pPr algn="ctr"/>
            <a:r>
              <a:rPr lang="en-US" dirty="0">
                <a:solidFill>
                  <a:srgbClr val="7030A0"/>
                </a:solidFill>
              </a:rPr>
              <a:t>Wet but cold </a:t>
            </a:r>
          </a:p>
        </p:txBody>
      </p:sp>
      <p:sp>
        <p:nvSpPr>
          <p:cNvPr id="45" name="TextBox 44">
            <a:extLst>
              <a:ext uri="{FF2B5EF4-FFF2-40B4-BE49-F238E27FC236}">
                <a16:creationId xmlns:a16="http://schemas.microsoft.com/office/drawing/2014/main" id="{185923B8-EB8A-4AB9-AD95-CCBAF485A785}"/>
              </a:ext>
            </a:extLst>
          </p:cNvPr>
          <p:cNvSpPr txBox="1"/>
          <p:nvPr/>
        </p:nvSpPr>
        <p:spPr>
          <a:xfrm>
            <a:off x="7246460" y="1977161"/>
            <a:ext cx="1953350" cy="646331"/>
          </a:xfrm>
          <a:prstGeom prst="rect">
            <a:avLst/>
          </a:prstGeom>
          <a:noFill/>
        </p:spPr>
        <p:txBody>
          <a:bodyPr wrap="square" rtlCol="0">
            <a:spAutoFit/>
          </a:bodyPr>
          <a:lstStyle/>
          <a:p>
            <a:pPr algn="ctr"/>
            <a:r>
              <a:rPr lang="en-US" dirty="0">
                <a:solidFill>
                  <a:srgbClr val="7030A0"/>
                </a:solidFill>
              </a:rPr>
              <a:t>Apples,</a:t>
            </a:r>
          </a:p>
          <a:p>
            <a:pPr algn="ctr"/>
            <a:r>
              <a:rPr lang="en-US" dirty="0">
                <a:solidFill>
                  <a:srgbClr val="7030A0"/>
                </a:solidFill>
              </a:rPr>
              <a:t>Zucchini</a:t>
            </a:r>
          </a:p>
        </p:txBody>
      </p:sp>
      <p:sp>
        <p:nvSpPr>
          <p:cNvPr id="46" name="TextBox 45">
            <a:extLst>
              <a:ext uri="{FF2B5EF4-FFF2-40B4-BE49-F238E27FC236}">
                <a16:creationId xmlns:a16="http://schemas.microsoft.com/office/drawing/2014/main" id="{55D61CE3-4498-4A6A-8A97-A0D90FE35451}"/>
              </a:ext>
            </a:extLst>
          </p:cNvPr>
          <p:cNvSpPr txBox="1"/>
          <p:nvPr/>
        </p:nvSpPr>
        <p:spPr>
          <a:xfrm>
            <a:off x="10086001" y="4197000"/>
            <a:ext cx="2355379" cy="830997"/>
          </a:xfrm>
          <a:prstGeom prst="rect">
            <a:avLst/>
          </a:prstGeom>
          <a:noFill/>
        </p:spPr>
        <p:txBody>
          <a:bodyPr wrap="square" rtlCol="0">
            <a:spAutoFit/>
          </a:bodyPr>
          <a:lstStyle/>
          <a:p>
            <a:r>
              <a:rPr lang="en-US" sz="2400" dirty="0">
                <a:solidFill>
                  <a:srgbClr val="7030A0"/>
                </a:solidFill>
              </a:rPr>
              <a:t>A different </a:t>
            </a:r>
            <a:r>
              <a:rPr lang="en-US" sz="2400" i="1" dirty="0">
                <a:solidFill>
                  <a:srgbClr val="7030A0"/>
                </a:solidFill>
              </a:rPr>
              <a:t>Fusarium sp.</a:t>
            </a:r>
          </a:p>
        </p:txBody>
      </p:sp>
      <p:sp>
        <p:nvSpPr>
          <p:cNvPr id="47" name="TextBox 46">
            <a:extLst>
              <a:ext uri="{FF2B5EF4-FFF2-40B4-BE49-F238E27FC236}">
                <a16:creationId xmlns:a16="http://schemas.microsoft.com/office/drawing/2014/main" id="{80FC1D76-B8CB-43A7-BFE4-BC4BBB94B0FC}"/>
              </a:ext>
            </a:extLst>
          </p:cNvPr>
          <p:cNvSpPr txBox="1"/>
          <p:nvPr/>
        </p:nvSpPr>
        <p:spPr>
          <a:xfrm>
            <a:off x="1038507" y="2829329"/>
            <a:ext cx="1821140" cy="830997"/>
          </a:xfrm>
          <a:prstGeom prst="rect">
            <a:avLst/>
          </a:prstGeom>
          <a:noFill/>
        </p:spPr>
        <p:txBody>
          <a:bodyPr wrap="none" rtlCol="0">
            <a:spAutoFit/>
          </a:bodyPr>
          <a:lstStyle/>
          <a:p>
            <a:r>
              <a:rPr lang="en-US" sz="2400" dirty="0">
                <a:solidFill>
                  <a:srgbClr val="7030A0"/>
                </a:solidFill>
              </a:rPr>
              <a:t>Fusarium </a:t>
            </a:r>
          </a:p>
          <a:p>
            <a:r>
              <a:rPr lang="en-US" sz="2400" dirty="0">
                <a:solidFill>
                  <a:srgbClr val="7030A0"/>
                </a:solidFill>
              </a:rPr>
              <a:t>Head blight</a:t>
            </a:r>
          </a:p>
        </p:txBody>
      </p:sp>
    </p:spTree>
    <p:extLst>
      <p:ext uri="{BB962C8B-B14F-4D97-AF65-F5344CB8AC3E}">
        <p14:creationId xmlns:p14="http://schemas.microsoft.com/office/powerpoint/2010/main" val="1142039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3514BCA-7690-4D56-8663-A8FAB64DAFB9}"/>
              </a:ext>
            </a:extLst>
          </p:cNvPr>
          <p:cNvCxnSpPr>
            <a:cxnSpLocks/>
            <a:stCxn id="36" idx="0"/>
          </p:cNvCxnSpPr>
          <p:nvPr/>
        </p:nvCxnSpPr>
        <p:spPr>
          <a:xfrm>
            <a:off x="2824908" y="2113450"/>
            <a:ext cx="1295534" cy="155457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F8D8FB9B-2033-43C8-93A2-6515F29EEFCD}"/>
              </a:ext>
            </a:extLst>
          </p:cNvPr>
          <p:cNvCxnSpPr>
            <a:cxnSpLocks/>
          </p:cNvCxnSpPr>
          <p:nvPr/>
        </p:nvCxnSpPr>
        <p:spPr>
          <a:xfrm flipV="1">
            <a:off x="3950655" y="3649554"/>
            <a:ext cx="169787" cy="584775"/>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903EA73B-8F8A-4B6A-99BE-9E5AC430ADF3}"/>
              </a:ext>
            </a:extLst>
          </p:cNvPr>
          <p:cNvSpPr txBox="1"/>
          <p:nvPr/>
        </p:nvSpPr>
        <p:spPr>
          <a:xfrm>
            <a:off x="5089917" y="1089269"/>
            <a:ext cx="6525504" cy="584775"/>
          </a:xfrm>
          <a:prstGeom prst="rect">
            <a:avLst/>
          </a:prstGeom>
          <a:noFill/>
        </p:spPr>
        <p:txBody>
          <a:bodyPr wrap="none" rtlCol="0">
            <a:spAutoFit/>
          </a:bodyPr>
          <a:lstStyle/>
          <a:p>
            <a:r>
              <a:rPr lang="en-US" sz="3200" dirty="0">
                <a:latin typeface="Avenir Next LT Pro" panose="020B0504020202020204" pitchFamily="34" charset="0"/>
                <a:cs typeface="Calibri Light"/>
              </a:rPr>
              <a:t>Additional dimensions of disease:</a:t>
            </a:r>
            <a:endParaRPr lang="en-US" sz="3200" dirty="0"/>
          </a:p>
        </p:txBody>
      </p:sp>
      <p:sp>
        <p:nvSpPr>
          <p:cNvPr id="21" name="TextBox 20">
            <a:extLst>
              <a:ext uri="{FF2B5EF4-FFF2-40B4-BE49-F238E27FC236}">
                <a16:creationId xmlns:a16="http://schemas.microsoft.com/office/drawing/2014/main" id="{ED43B1F2-31B8-4E3C-8340-3104D4949363}"/>
              </a:ext>
            </a:extLst>
          </p:cNvPr>
          <p:cNvSpPr txBox="1"/>
          <p:nvPr/>
        </p:nvSpPr>
        <p:spPr>
          <a:xfrm>
            <a:off x="1379214" y="2531132"/>
            <a:ext cx="111440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Avenir Next LT Pro"/>
                <a:ea typeface="+mn-ea"/>
                <a:cs typeface="+mn-cs"/>
              </a:rPr>
              <a:t>Host  </a:t>
            </a:r>
          </a:p>
        </p:txBody>
      </p:sp>
      <p:sp>
        <p:nvSpPr>
          <p:cNvPr id="22" name="TextBox 21">
            <a:extLst>
              <a:ext uri="{FF2B5EF4-FFF2-40B4-BE49-F238E27FC236}">
                <a16:creationId xmlns:a16="http://schemas.microsoft.com/office/drawing/2014/main" id="{A4B7CB02-1FD6-45E0-9DFC-3648B731B892}"/>
              </a:ext>
            </a:extLst>
          </p:cNvPr>
          <p:cNvSpPr txBox="1"/>
          <p:nvPr/>
        </p:nvSpPr>
        <p:spPr>
          <a:xfrm>
            <a:off x="1640164" y="4298028"/>
            <a:ext cx="2356671"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Avenir Next LT Pro"/>
                <a:ea typeface="+mn-ea"/>
                <a:cs typeface="+mn-cs"/>
              </a:rPr>
              <a:t>Environment </a:t>
            </a:r>
          </a:p>
        </p:txBody>
      </p:sp>
      <p:sp>
        <p:nvSpPr>
          <p:cNvPr id="24" name="TextBox 23">
            <a:extLst>
              <a:ext uri="{FF2B5EF4-FFF2-40B4-BE49-F238E27FC236}">
                <a16:creationId xmlns:a16="http://schemas.microsoft.com/office/drawing/2014/main" id="{11A2FC68-3559-4AEB-9A45-CA16A3DE21B9}"/>
              </a:ext>
            </a:extLst>
          </p:cNvPr>
          <p:cNvSpPr txBox="1"/>
          <p:nvPr/>
        </p:nvSpPr>
        <p:spPr>
          <a:xfrm>
            <a:off x="1936418" y="3668026"/>
            <a:ext cx="1486304"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rgbClr val="262626"/>
                </a:solidFill>
                <a:effectLst/>
                <a:uLnTx/>
                <a:uFillTx/>
                <a:latin typeface="Avenir Next LT Pro"/>
                <a:ea typeface="+mn-ea"/>
                <a:cs typeface="+mn-cs"/>
              </a:rPr>
              <a:t>Disease</a:t>
            </a:r>
          </a:p>
        </p:txBody>
      </p:sp>
      <p:sp>
        <p:nvSpPr>
          <p:cNvPr id="25" name="TextBox 24">
            <a:extLst>
              <a:ext uri="{FF2B5EF4-FFF2-40B4-BE49-F238E27FC236}">
                <a16:creationId xmlns:a16="http://schemas.microsoft.com/office/drawing/2014/main" id="{ABE019F1-4FFB-4F78-9F43-F61B1E191341}"/>
              </a:ext>
            </a:extLst>
          </p:cNvPr>
          <p:cNvSpPr txBox="1"/>
          <p:nvPr/>
        </p:nvSpPr>
        <p:spPr>
          <a:xfrm>
            <a:off x="3247960" y="2531132"/>
            <a:ext cx="1744965" cy="523220"/>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Avenir Next LT Pro"/>
                <a:ea typeface="+mn-ea"/>
                <a:cs typeface="+mn-cs"/>
              </a:rPr>
              <a:t>Pathogen</a:t>
            </a:r>
          </a:p>
        </p:txBody>
      </p:sp>
      <p:sp>
        <p:nvSpPr>
          <p:cNvPr id="36" name="Isosceles Triangle 35">
            <a:extLst>
              <a:ext uri="{FF2B5EF4-FFF2-40B4-BE49-F238E27FC236}">
                <a16:creationId xmlns:a16="http://schemas.microsoft.com/office/drawing/2014/main" id="{CF03FC05-FC76-4BEF-9976-9DCE2342A326}"/>
              </a:ext>
            </a:extLst>
          </p:cNvPr>
          <p:cNvSpPr/>
          <p:nvPr/>
        </p:nvSpPr>
        <p:spPr>
          <a:xfrm>
            <a:off x="1699160" y="2113450"/>
            <a:ext cx="2251495" cy="2139351"/>
          </a:xfrm>
          <a:prstGeom prst="triangle">
            <a:avLst/>
          </a:prstGeom>
          <a:noFill/>
          <a:ln w="7620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8" name="TextBox 7">
            <a:extLst>
              <a:ext uri="{FF2B5EF4-FFF2-40B4-BE49-F238E27FC236}">
                <a16:creationId xmlns:a16="http://schemas.microsoft.com/office/drawing/2014/main" id="{FA2953C1-4920-4C89-8EBA-6F1A2CA6C5D8}"/>
              </a:ext>
            </a:extLst>
          </p:cNvPr>
          <p:cNvSpPr txBox="1"/>
          <p:nvPr/>
        </p:nvSpPr>
        <p:spPr>
          <a:xfrm>
            <a:off x="5490557" y="1785171"/>
            <a:ext cx="997837" cy="523220"/>
          </a:xfrm>
          <a:prstGeom prst="rect">
            <a:avLst/>
          </a:prstGeom>
          <a:noFill/>
        </p:spPr>
        <p:txBody>
          <a:bodyPr wrap="none" rtlCol="0">
            <a:spAutoFit/>
          </a:bodyPr>
          <a:lstStyle/>
          <a:p>
            <a:r>
              <a:rPr lang="en-US" sz="2800" dirty="0">
                <a:solidFill>
                  <a:srgbClr val="7030A0"/>
                </a:solidFill>
              </a:rPr>
              <a:t>Time</a:t>
            </a:r>
          </a:p>
        </p:txBody>
      </p:sp>
      <p:sp>
        <p:nvSpPr>
          <p:cNvPr id="44" name="TextBox 43">
            <a:extLst>
              <a:ext uri="{FF2B5EF4-FFF2-40B4-BE49-F238E27FC236}">
                <a16:creationId xmlns:a16="http://schemas.microsoft.com/office/drawing/2014/main" id="{2C3A2355-B101-407A-B33D-02EF07E3F0BD}"/>
              </a:ext>
            </a:extLst>
          </p:cNvPr>
          <p:cNvSpPr txBox="1"/>
          <p:nvPr/>
        </p:nvSpPr>
        <p:spPr>
          <a:xfrm>
            <a:off x="5511007" y="2400230"/>
            <a:ext cx="3899722" cy="523220"/>
          </a:xfrm>
          <a:prstGeom prst="rect">
            <a:avLst/>
          </a:prstGeom>
          <a:noFill/>
        </p:spPr>
        <p:txBody>
          <a:bodyPr wrap="none" rtlCol="0">
            <a:spAutoFit/>
          </a:bodyPr>
          <a:lstStyle/>
          <a:p>
            <a:r>
              <a:rPr lang="en-US" sz="2800" dirty="0">
                <a:solidFill>
                  <a:srgbClr val="7030A0"/>
                </a:solidFill>
              </a:rPr>
              <a:t>Management Practices</a:t>
            </a:r>
          </a:p>
        </p:txBody>
      </p:sp>
      <p:sp>
        <p:nvSpPr>
          <p:cNvPr id="45" name="TextBox 44">
            <a:extLst>
              <a:ext uri="{FF2B5EF4-FFF2-40B4-BE49-F238E27FC236}">
                <a16:creationId xmlns:a16="http://schemas.microsoft.com/office/drawing/2014/main" id="{3E4778B9-6C38-4C9A-A608-F261FCE669CC}"/>
              </a:ext>
            </a:extLst>
          </p:cNvPr>
          <p:cNvSpPr txBox="1"/>
          <p:nvPr/>
        </p:nvSpPr>
        <p:spPr>
          <a:xfrm>
            <a:off x="5490557" y="3005366"/>
            <a:ext cx="5251694" cy="1815882"/>
          </a:xfrm>
          <a:prstGeom prst="rect">
            <a:avLst/>
          </a:prstGeom>
          <a:noFill/>
        </p:spPr>
        <p:txBody>
          <a:bodyPr wrap="none" rtlCol="0">
            <a:spAutoFit/>
          </a:bodyPr>
          <a:lstStyle/>
          <a:p>
            <a:r>
              <a:rPr lang="en-US" sz="2800" dirty="0">
                <a:solidFill>
                  <a:srgbClr val="7030A0"/>
                </a:solidFill>
              </a:rPr>
              <a:t>Other organisms in ecosystem:</a:t>
            </a:r>
          </a:p>
          <a:p>
            <a:r>
              <a:rPr lang="en-US" sz="2800" dirty="0">
                <a:solidFill>
                  <a:srgbClr val="7030A0"/>
                </a:solidFill>
              </a:rPr>
              <a:t>	Microbiota</a:t>
            </a:r>
          </a:p>
          <a:p>
            <a:r>
              <a:rPr lang="en-US" sz="2800" dirty="0">
                <a:solidFill>
                  <a:srgbClr val="7030A0"/>
                </a:solidFill>
              </a:rPr>
              <a:t>	Insect vectors</a:t>
            </a:r>
          </a:p>
          <a:p>
            <a:r>
              <a:rPr lang="en-US" sz="2800" dirty="0">
                <a:solidFill>
                  <a:srgbClr val="7030A0"/>
                </a:solidFill>
              </a:rPr>
              <a:t>	Herbivores</a:t>
            </a:r>
          </a:p>
        </p:txBody>
      </p:sp>
      <p:sp>
        <p:nvSpPr>
          <p:cNvPr id="11" name="TextBox 10">
            <a:extLst>
              <a:ext uri="{FF2B5EF4-FFF2-40B4-BE49-F238E27FC236}">
                <a16:creationId xmlns:a16="http://schemas.microsoft.com/office/drawing/2014/main" id="{7B7A18AF-5C48-4DE9-8C0F-66A084910E0B}"/>
              </a:ext>
            </a:extLst>
          </p:cNvPr>
          <p:cNvSpPr txBox="1"/>
          <p:nvPr/>
        </p:nvSpPr>
        <p:spPr>
          <a:xfrm>
            <a:off x="393226" y="330226"/>
            <a:ext cx="8331255" cy="584775"/>
          </a:xfrm>
          <a:prstGeom prst="rect">
            <a:avLst/>
          </a:prstGeom>
          <a:noFill/>
        </p:spPr>
        <p:txBody>
          <a:bodyPr wrap="none" rtlCol="0">
            <a:spAutoFit/>
          </a:bodyPr>
          <a:lstStyle/>
          <a:p>
            <a:r>
              <a:rPr lang="en-US" sz="3200" dirty="0">
                <a:latin typeface="Avenir Next LT Pro" panose="020B0504020202020204" pitchFamily="34" charset="0"/>
                <a:cs typeface="Calibri Light"/>
              </a:rPr>
              <a:t>Disease Triangle, extended as a polyhedral</a:t>
            </a:r>
            <a:endParaRPr lang="en-US" sz="3200" dirty="0"/>
          </a:p>
        </p:txBody>
      </p:sp>
    </p:spTree>
    <p:extLst>
      <p:ext uri="{BB962C8B-B14F-4D97-AF65-F5344CB8AC3E}">
        <p14:creationId xmlns:p14="http://schemas.microsoft.com/office/powerpoint/2010/main" val="19029630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D5E13E-F267-499B-B3E6-63331D21972D}"/>
              </a:ext>
            </a:extLst>
          </p:cNvPr>
          <p:cNvPicPr>
            <a:picLocks noChangeAspect="1"/>
          </p:cNvPicPr>
          <p:nvPr/>
        </p:nvPicPr>
        <p:blipFill>
          <a:blip r:embed="rId2"/>
          <a:stretch>
            <a:fillRect/>
          </a:stretch>
        </p:blipFill>
        <p:spPr>
          <a:xfrm>
            <a:off x="3138970" y="1317293"/>
            <a:ext cx="7076448" cy="5540707"/>
          </a:xfrm>
          <a:prstGeom prst="rect">
            <a:avLst/>
          </a:prstGeom>
        </p:spPr>
      </p:pic>
      <p:sp>
        <p:nvSpPr>
          <p:cNvPr id="3" name="TextBox 2">
            <a:extLst>
              <a:ext uri="{FF2B5EF4-FFF2-40B4-BE49-F238E27FC236}">
                <a16:creationId xmlns:a16="http://schemas.microsoft.com/office/drawing/2014/main" id="{AE260941-0D1F-4DAA-AC5E-D086D655C72A}"/>
              </a:ext>
            </a:extLst>
          </p:cNvPr>
          <p:cNvSpPr txBox="1"/>
          <p:nvPr/>
        </p:nvSpPr>
        <p:spPr>
          <a:xfrm>
            <a:off x="757381" y="1893454"/>
            <a:ext cx="2603262" cy="1200329"/>
          </a:xfrm>
          <a:prstGeom prst="rect">
            <a:avLst/>
          </a:prstGeom>
          <a:noFill/>
        </p:spPr>
        <p:txBody>
          <a:bodyPr wrap="square" rtlCol="0">
            <a:spAutoFit/>
          </a:bodyPr>
          <a:lstStyle/>
          <a:p>
            <a:r>
              <a:rPr lang="en-US" sz="2400" dirty="0"/>
              <a:t>First </a:t>
            </a:r>
            <a:r>
              <a:rPr lang="en-US" sz="2400" dirty="0" err="1"/>
              <a:t>Perusall</a:t>
            </a:r>
            <a:r>
              <a:rPr lang="en-US" sz="2400" dirty="0"/>
              <a:t> reading is Due </a:t>
            </a:r>
          </a:p>
          <a:p>
            <a:r>
              <a:rPr lang="en-US" sz="2400" dirty="0"/>
              <a:t>(Tues Jan 11)</a:t>
            </a:r>
          </a:p>
        </p:txBody>
      </p:sp>
      <p:sp>
        <p:nvSpPr>
          <p:cNvPr id="4" name="TextBox 3">
            <a:extLst>
              <a:ext uri="{FF2B5EF4-FFF2-40B4-BE49-F238E27FC236}">
                <a16:creationId xmlns:a16="http://schemas.microsoft.com/office/drawing/2014/main" id="{4308B1E1-4F6D-49EB-8430-293DFF9ACB06}"/>
              </a:ext>
            </a:extLst>
          </p:cNvPr>
          <p:cNvSpPr txBox="1"/>
          <p:nvPr/>
        </p:nvSpPr>
        <p:spPr>
          <a:xfrm>
            <a:off x="-491706" y="2724451"/>
            <a:ext cx="629519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Update</a:t>
            </a:r>
          </a:p>
        </p:txBody>
      </p:sp>
    </p:spTree>
    <p:extLst>
      <p:ext uri="{BB962C8B-B14F-4D97-AF65-F5344CB8AC3E}">
        <p14:creationId xmlns:p14="http://schemas.microsoft.com/office/powerpoint/2010/main" val="37662812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3A8C3-4A71-45E8-9BA9-236EDB62FBA2}"/>
              </a:ext>
            </a:extLst>
          </p:cNvPr>
          <p:cNvSpPr>
            <a:spLocks noGrp="1"/>
          </p:cNvSpPr>
          <p:nvPr>
            <p:ph type="title"/>
          </p:nvPr>
        </p:nvSpPr>
        <p:spPr/>
        <p:txBody>
          <a:bodyPr/>
          <a:lstStyle/>
          <a:p>
            <a:r>
              <a:rPr lang="en-US" dirty="0"/>
              <a:t>Any questions?</a:t>
            </a:r>
          </a:p>
        </p:txBody>
      </p:sp>
      <p:sp>
        <p:nvSpPr>
          <p:cNvPr id="3" name="Content Placeholder 2">
            <a:extLst>
              <a:ext uri="{FF2B5EF4-FFF2-40B4-BE49-F238E27FC236}">
                <a16:creationId xmlns:a16="http://schemas.microsoft.com/office/drawing/2014/main" id="{F8A0DBA9-1791-483C-9D4F-0BEB77C1DBB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446395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B016B4-331C-4451-BE17-87F78FC57237}"/>
              </a:ext>
            </a:extLst>
          </p:cNvPr>
          <p:cNvSpPr>
            <a:spLocks noGrp="1"/>
          </p:cNvSpPr>
          <p:nvPr>
            <p:ph type="title"/>
          </p:nvPr>
        </p:nvSpPr>
        <p:spPr>
          <a:xfrm>
            <a:off x="838200" y="365126"/>
            <a:ext cx="10515600" cy="315912"/>
          </a:xfrm>
        </p:spPr>
        <p:txBody>
          <a:bodyPr>
            <a:normAutofit fontScale="90000"/>
          </a:bodyPr>
          <a:lstStyle/>
          <a:p>
            <a:r>
              <a:rPr lang="en-US" dirty="0"/>
              <a:t>Content</a:t>
            </a:r>
          </a:p>
        </p:txBody>
      </p:sp>
      <p:sp>
        <p:nvSpPr>
          <p:cNvPr id="3" name="Content Placeholder 2">
            <a:extLst>
              <a:ext uri="{FF2B5EF4-FFF2-40B4-BE49-F238E27FC236}">
                <a16:creationId xmlns:a16="http://schemas.microsoft.com/office/drawing/2014/main" id="{977D7614-7FFC-4357-BFDB-25EB6BC94086}"/>
              </a:ext>
            </a:extLst>
          </p:cNvPr>
          <p:cNvSpPr>
            <a:spLocks noGrp="1"/>
          </p:cNvSpPr>
          <p:nvPr>
            <p:ph idx="1"/>
          </p:nvPr>
        </p:nvSpPr>
        <p:spPr>
          <a:xfrm>
            <a:off x="838200" y="957532"/>
            <a:ext cx="10515600" cy="5219431"/>
          </a:xfrm>
        </p:spPr>
        <p:txBody>
          <a:bodyPr/>
          <a:lstStyle/>
          <a:p>
            <a:r>
              <a:rPr lang="en-US" dirty="0"/>
              <a:t>What is plant pathology</a:t>
            </a:r>
          </a:p>
          <a:p>
            <a:r>
              <a:rPr lang="en-US" dirty="0"/>
              <a:t>Questions to guide understanding of plant pathogens</a:t>
            </a:r>
          </a:p>
        </p:txBody>
      </p:sp>
    </p:spTree>
    <p:extLst>
      <p:ext uri="{BB962C8B-B14F-4D97-AF65-F5344CB8AC3E}">
        <p14:creationId xmlns:p14="http://schemas.microsoft.com/office/powerpoint/2010/main" val="18477495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F96D-D816-4B07-80C7-B4110C2B627B}"/>
              </a:ext>
            </a:extLst>
          </p:cNvPr>
          <p:cNvSpPr>
            <a:spLocks noGrp="1"/>
          </p:cNvSpPr>
          <p:nvPr>
            <p:ph type="title"/>
          </p:nvPr>
        </p:nvSpPr>
        <p:spPr>
          <a:xfrm>
            <a:off x="320964" y="408667"/>
            <a:ext cx="10515600" cy="380595"/>
          </a:xfrm>
        </p:spPr>
        <p:txBody>
          <a:bodyPr>
            <a:normAutofit fontScale="90000"/>
          </a:bodyPr>
          <a:lstStyle/>
          <a:p>
            <a:r>
              <a:rPr lang="en-US" dirty="0"/>
              <a:t>What is plant pathology?</a:t>
            </a:r>
          </a:p>
        </p:txBody>
      </p:sp>
      <p:sp>
        <p:nvSpPr>
          <p:cNvPr id="3" name="TextBox 2">
            <a:extLst>
              <a:ext uri="{FF2B5EF4-FFF2-40B4-BE49-F238E27FC236}">
                <a16:creationId xmlns:a16="http://schemas.microsoft.com/office/drawing/2014/main" id="{4AEFC11B-264D-444A-9981-83345DEABB4F}"/>
              </a:ext>
            </a:extLst>
          </p:cNvPr>
          <p:cNvSpPr txBox="1"/>
          <p:nvPr/>
        </p:nvSpPr>
        <p:spPr>
          <a:xfrm>
            <a:off x="4472681" y="1626753"/>
            <a:ext cx="2844800" cy="646331"/>
          </a:xfrm>
          <a:prstGeom prst="rect">
            <a:avLst/>
          </a:prstGeom>
          <a:noFill/>
        </p:spPr>
        <p:txBody>
          <a:bodyPr wrap="square" rtlCol="0">
            <a:spAutoFit/>
          </a:bodyPr>
          <a:lstStyle/>
          <a:p>
            <a:pPr algn="ctr"/>
            <a:r>
              <a:rPr lang="en-US" dirty="0"/>
              <a:t>Physiology and genetics of pathogens </a:t>
            </a:r>
          </a:p>
        </p:txBody>
      </p:sp>
      <p:sp>
        <p:nvSpPr>
          <p:cNvPr id="5" name="TextBox 4">
            <a:extLst>
              <a:ext uri="{FF2B5EF4-FFF2-40B4-BE49-F238E27FC236}">
                <a16:creationId xmlns:a16="http://schemas.microsoft.com/office/drawing/2014/main" id="{D9E5B3F3-33BF-4DCD-898A-8C1FC1B4E89C}"/>
              </a:ext>
            </a:extLst>
          </p:cNvPr>
          <p:cNvSpPr txBox="1"/>
          <p:nvPr/>
        </p:nvSpPr>
        <p:spPr>
          <a:xfrm>
            <a:off x="843561" y="3580662"/>
            <a:ext cx="2844800" cy="923330"/>
          </a:xfrm>
          <a:prstGeom prst="rect">
            <a:avLst/>
          </a:prstGeom>
          <a:noFill/>
        </p:spPr>
        <p:txBody>
          <a:bodyPr wrap="square" rtlCol="0">
            <a:spAutoFit/>
          </a:bodyPr>
          <a:lstStyle/>
          <a:p>
            <a:pPr algn="ctr"/>
            <a:r>
              <a:rPr lang="en-US" dirty="0"/>
              <a:t>Physiology and genetics of host susceptibility &amp; resistance </a:t>
            </a:r>
          </a:p>
        </p:txBody>
      </p:sp>
      <p:sp>
        <p:nvSpPr>
          <p:cNvPr id="6" name="TextBox 5">
            <a:extLst>
              <a:ext uri="{FF2B5EF4-FFF2-40B4-BE49-F238E27FC236}">
                <a16:creationId xmlns:a16="http://schemas.microsoft.com/office/drawing/2014/main" id="{9C195A90-3B17-42DC-947B-3E35CA47D4F6}"/>
              </a:ext>
            </a:extLst>
          </p:cNvPr>
          <p:cNvSpPr txBox="1"/>
          <p:nvPr/>
        </p:nvSpPr>
        <p:spPr>
          <a:xfrm>
            <a:off x="7660892" y="2417119"/>
            <a:ext cx="2844800" cy="369332"/>
          </a:xfrm>
          <a:prstGeom prst="rect">
            <a:avLst/>
          </a:prstGeom>
          <a:noFill/>
        </p:spPr>
        <p:txBody>
          <a:bodyPr wrap="square" rtlCol="0">
            <a:spAutoFit/>
          </a:bodyPr>
          <a:lstStyle/>
          <a:p>
            <a:pPr algn="ctr"/>
            <a:r>
              <a:rPr lang="en-US" dirty="0"/>
              <a:t>Disease Diagnosis</a:t>
            </a:r>
          </a:p>
        </p:txBody>
      </p:sp>
      <p:sp>
        <p:nvSpPr>
          <p:cNvPr id="7" name="TextBox 6">
            <a:extLst>
              <a:ext uri="{FF2B5EF4-FFF2-40B4-BE49-F238E27FC236}">
                <a16:creationId xmlns:a16="http://schemas.microsoft.com/office/drawing/2014/main" id="{D0A6E2B6-A37A-4886-9043-5219EBD61182}"/>
              </a:ext>
            </a:extLst>
          </p:cNvPr>
          <p:cNvSpPr txBox="1"/>
          <p:nvPr/>
        </p:nvSpPr>
        <p:spPr>
          <a:xfrm>
            <a:off x="6778336" y="5255455"/>
            <a:ext cx="2008910" cy="369332"/>
          </a:xfrm>
          <a:prstGeom prst="rect">
            <a:avLst/>
          </a:prstGeom>
          <a:noFill/>
        </p:spPr>
        <p:txBody>
          <a:bodyPr wrap="square" rtlCol="0">
            <a:spAutoFit/>
          </a:bodyPr>
          <a:lstStyle/>
          <a:p>
            <a:pPr algn="ctr"/>
            <a:r>
              <a:rPr lang="en-US" dirty="0"/>
              <a:t>Epidemiology</a:t>
            </a:r>
          </a:p>
        </p:txBody>
      </p:sp>
      <p:sp>
        <p:nvSpPr>
          <p:cNvPr id="8" name="TextBox 7">
            <a:extLst>
              <a:ext uri="{FF2B5EF4-FFF2-40B4-BE49-F238E27FC236}">
                <a16:creationId xmlns:a16="http://schemas.microsoft.com/office/drawing/2014/main" id="{01FC0D94-ACFE-42FA-8DBD-33AE6FEC58D9}"/>
              </a:ext>
            </a:extLst>
          </p:cNvPr>
          <p:cNvSpPr txBox="1"/>
          <p:nvPr/>
        </p:nvSpPr>
        <p:spPr>
          <a:xfrm>
            <a:off x="3313959" y="5121574"/>
            <a:ext cx="2161310" cy="646331"/>
          </a:xfrm>
          <a:prstGeom prst="rect">
            <a:avLst/>
          </a:prstGeom>
          <a:noFill/>
        </p:spPr>
        <p:txBody>
          <a:bodyPr wrap="square" rtlCol="0">
            <a:spAutoFit/>
          </a:bodyPr>
          <a:lstStyle/>
          <a:p>
            <a:pPr algn="ctr"/>
            <a:r>
              <a:rPr lang="en-US" dirty="0"/>
              <a:t>Disease control and management</a:t>
            </a:r>
          </a:p>
        </p:txBody>
      </p:sp>
      <p:sp>
        <p:nvSpPr>
          <p:cNvPr id="9" name="TextBox 8">
            <a:extLst>
              <a:ext uri="{FF2B5EF4-FFF2-40B4-BE49-F238E27FC236}">
                <a16:creationId xmlns:a16="http://schemas.microsoft.com/office/drawing/2014/main" id="{CCFB5D2E-7B2A-4399-A4DF-B123B16B9794}"/>
              </a:ext>
            </a:extLst>
          </p:cNvPr>
          <p:cNvSpPr txBox="1"/>
          <p:nvPr/>
        </p:nvSpPr>
        <p:spPr>
          <a:xfrm>
            <a:off x="5104893" y="3458871"/>
            <a:ext cx="1569368" cy="369332"/>
          </a:xfrm>
          <a:prstGeom prst="rect">
            <a:avLst/>
          </a:prstGeom>
          <a:noFill/>
        </p:spPr>
        <p:txBody>
          <a:bodyPr wrap="square" rtlCol="0">
            <a:spAutoFit/>
          </a:bodyPr>
          <a:lstStyle/>
          <a:p>
            <a:pPr algn="ctr"/>
            <a:r>
              <a:rPr lang="en-US" dirty="0"/>
              <a:t>Evolution</a:t>
            </a:r>
          </a:p>
        </p:txBody>
      </p:sp>
      <p:sp>
        <p:nvSpPr>
          <p:cNvPr id="10" name="TextBox 9">
            <a:extLst>
              <a:ext uri="{FF2B5EF4-FFF2-40B4-BE49-F238E27FC236}">
                <a16:creationId xmlns:a16="http://schemas.microsoft.com/office/drawing/2014/main" id="{98609C9F-0650-4D39-BABC-549B81F2E033}"/>
              </a:ext>
            </a:extLst>
          </p:cNvPr>
          <p:cNvSpPr txBox="1"/>
          <p:nvPr/>
        </p:nvSpPr>
        <p:spPr>
          <a:xfrm>
            <a:off x="1885991" y="2323338"/>
            <a:ext cx="1569368" cy="646331"/>
          </a:xfrm>
          <a:prstGeom prst="rect">
            <a:avLst/>
          </a:prstGeom>
          <a:noFill/>
        </p:spPr>
        <p:txBody>
          <a:bodyPr wrap="square" rtlCol="0">
            <a:spAutoFit/>
          </a:bodyPr>
          <a:lstStyle/>
          <a:p>
            <a:pPr algn="ctr"/>
            <a:r>
              <a:rPr lang="en-US" dirty="0"/>
              <a:t>Population genetics</a:t>
            </a:r>
          </a:p>
        </p:txBody>
      </p:sp>
      <p:sp>
        <p:nvSpPr>
          <p:cNvPr id="12" name="Rectangle: Rounded Corners 11">
            <a:extLst>
              <a:ext uri="{FF2B5EF4-FFF2-40B4-BE49-F238E27FC236}">
                <a16:creationId xmlns:a16="http://schemas.microsoft.com/office/drawing/2014/main" id="{67EF10E7-059F-4353-B07B-460BC33C3EE6}"/>
              </a:ext>
            </a:extLst>
          </p:cNvPr>
          <p:cNvSpPr/>
          <p:nvPr/>
        </p:nvSpPr>
        <p:spPr>
          <a:xfrm>
            <a:off x="917452" y="3535796"/>
            <a:ext cx="2687782" cy="96819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54C4721-1C24-463E-B1F5-ADE159D83EB6}"/>
              </a:ext>
            </a:extLst>
          </p:cNvPr>
          <p:cNvSpPr/>
          <p:nvPr/>
        </p:nvSpPr>
        <p:spPr>
          <a:xfrm>
            <a:off x="3050723" y="4960641"/>
            <a:ext cx="2687782" cy="96819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4B83534E-2424-4DBC-B044-FEEEF7E7976A}"/>
              </a:ext>
            </a:extLst>
          </p:cNvPr>
          <p:cNvSpPr/>
          <p:nvPr/>
        </p:nvSpPr>
        <p:spPr>
          <a:xfrm>
            <a:off x="6438900" y="4956023"/>
            <a:ext cx="2687782" cy="96819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8FCFB87-D582-47C2-8E1A-16C5C96A70F8}"/>
              </a:ext>
            </a:extLst>
          </p:cNvPr>
          <p:cNvSpPr/>
          <p:nvPr/>
        </p:nvSpPr>
        <p:spPr>
          <a:xfrm>
            <a:off x="7697087" y="2115569"/>
            <a:ext cx="2687782" cy="96819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08C9B41-3249-442A-B05C-31D54CD5347B}"/>
              </a:ext>
            </a:extLst>
          </p:cNvPr>
          <p:cNvSpPr txBox="1"/>
          <p:nvPr/>
        </p:nvSpPr>
        <p:spPr>
          <a:xfrm>
            <a:off x="8452634" y="3805975"/>
            <a:ext cx="2008910" cy="369332"/>
          </a:xfrm>
          <a:prstGeom prst="rect">
            <a:avLst/>
          </a:prstGeom>
          <a:noFill/>
        </p:spPr>
        <p:txBody>
          <a:bodyPr wrap="square" rtlCol="0">
            <a:spAutoFit/>
          </a:bodyPr>
          <a:lstStyle/>
          <a:p>
            <a:pPr algn="ctr"/>
            <a:r>
              <a:rPr lang="en-US" dirty="0"/>
              <a:t>Ecology</a:t>
            </a:r>
          </a:p>
        </p:txBody>
      </p:sp>
      <p:sp>
        <p:nvSpPr>
          <p:cNvPr id="18" name="Rectangle: Rounded Corners 17">
            <a:extLst>
              <a:ext uri="{FF2B5EF4-FFF2-40B4-BE49-F238E27FC236}">
                <a16:creationId xmlns:a16="http://schemas.microsoft.com/office/drawing/2014/main" id="{F1DC0099-22DA-4018-9F9B-F0C9DDABBC1A}"/>
              </a:ext>
            </a:extLst>
          </p:cNvPr>
          <p:cNvSpPr/>
          <p:nvPr/>
        </p:nvSpPr>
        <p:spPr>
          <a:xfrm>
            <a:off x="8084127" y="3535796"/>
            <a:ext cx="2687782" cy="96819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C90C2F90-0717-498F-9DA7-E050E1AEA19F}"/>
              </a:ext>
            </a:extLst>
          </p:cNvPr>
          <p:cNvSpPr/>
          <p:nvPr/>
        </p:nvSpPr>
        <p:spPr>
          <a:xfrm>
            <a:off x="4551190" y="1452171"/>
            <a:ext cx="2687782" cy="96819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FE87B6A-C39F-489A-9BC3-C06D6CEFE580}"/>
              </a:ext>
            </a:extLst>
          </p:cNvPr>
          <p:cNvSpPr/>
          <p:nvPr/>
        </p:nvSpPr>
        <p:spPr>
          <a:xfrm>
            <a:off x="1326784" y="2143218"/>
            <a:ext cx="2687782" cy="96819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5A300937-9206-4783-8C95-C07679E8298A}"/>
              </a:ext>
            </a:extLst>
          </p:cNvPr>
          <p:cNvSpPr/>
          <p:nvPr/>
        </p:nvSpPr>
        <p:spPr>
          <a:xfrm>
            <a:off x="4568399" y="3177509"/>
            <a:ext cx="2687782" cy="96819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9D57455-A3F0-4AD4-B8C1-4DB54CB96756}"/>
              </a:ext>
            </a:extLst>
          </p:cNvPr>
          <p:cNvSpPr/>
          <p:nvPr/>
        </p:nvSpPr>
        <p:spPr>
          <a:xfrm>
            <a:off x="221673" y="1052945"/>
            <a:ext cx="11628582" cy="5310910"/>
          </a:xfrm>
          <a:prstGeom prst="roundRect">
            <a:avLst>
              <a:gd name="adj" fmla="val 50000"/>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CDA244DE-0D57-47E1-BE7B-66D67DE2CAE4}"/>
              </a:ext>
            </a:extLst>
          </p:cNvPr>
          <p:cNvCxnSpPr>
            <a:cxnSpLocks/>
          </p:cNvCxnSpPr>
          <p:nvPr/>
        </p:nvCxnSpPr>
        <p:spPr>
          <a:xfrm flipV="1">
            <a:off x="4014566" y="2115569"/>
            <a:ext cx="536624" cy="202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CE66794-B0A6-45A4-8951-F614250AACC0}"/>
              </a:ext>
            </a:extLst>
          </p:cNvPr>
          <p:cNvCxnSpPr>
            <a:cxnSpLocks/>
            <a:stCxn id="20" idx="2"/>
          </p:cNvCxnSpPr>
          <p:nvPr/>
        </p:nvCxnSpPr>
        <p:spPr>
          <a:xfrm>
            <a:off x="2670675" y="3111414"/>
            <a:ext cx="0" cy="424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670970-AA10-49EE-9530-F018A2964391}"/>
              </a:ext>
            </a:extLst>
          </p:cNvPr>
          <p:cNvCxnSpPr>
            <a:cxnSpLocks/>
            <a:endCxn id="21" idx="0"/>
          </p:cNvCxnSpPr>
          <p:nvPr/>
        </p:nvCxnSpPr>
        <p:spPr>
          <a:xfrm>
            <a:off x="5912290" y="2434312"/>
            <a:ext cx="0" cy="743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384115-C75D-4BAC-AC42-E24E928B15DA}"/>
              </a:ext>
            </a:extLst>
          </p:cNvPr>
          <p:cNvCxnSpPr>
            <a:cxnSpLocks/>
            <a:stCxn id="21" idx="1"/>
          </p:cNvCxnSpPr>
          <p:nvPr/>
        </p:nvCxnSpPr>
        <p:spPr>
          <a:xfrm flipH="1">
            <a:off x="3605235" y="3661607"/>
            <a:ext cx="963164" cy="380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25E348-9538-4B72-B0E2-75AFA041EF5F}"/>
              </a:ext>
            </a:extLst>
          </p:cNvPr>
          <p:cNvCxnSpPr/>
          <p:nvPr/>
        </p:nvCxnSpPr>
        <p:spPr>
          <a:xfrm flipH="1" flipV="1">
            <a:off x="7256181" y="2081578"/>
            <a:ext cx="440906" cy="280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972A5B-7A93-40C9-BFB2-D789B879A6B3}"/>
              </a:ext>
            </a:extLst>
          </p:cNvPr>
          <p:cNvCxnSpPr/>
          <p:nvPr/>
        </p:nvCxnSpPr>
        <p:spPr>
          <a:xfrm flipH="1" flipV="1">
            <a:off x="7136283" y="2417119"/>
            <a:ext cx="947844" cy="1163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E3CB2A8-43D0-4C28-87D1-B25A92031E53}"/>
              </a:ext>
            </a:extLst>
          </p:cNvPr>
          <p:cNvCxnSpPr>
            <a:endCxn id="18" idx="1"/>
          </p:cNvCxnSpPr>
          <p:nvPr/>
        </p:nvCxnSpPr>
        <p:spPr>
          <a:xfrm flipV="1">
            <a:off x="5652655" y="4019894"/>
            <a:ext cx="2431472" cy="93612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554FB8E-6CBE-4163-A2E8-33519DAA51B9}"/>
              </a:ext>
            </a:extLst>
          </p:cNvPr>
          <p:cNvCxnSpPr/>
          <p:nvPr/>
        </p:nvCxnSpPr>
        <p:spPr>
          <a:xfrm>
            <a:off x="3380509" y="4525623"/>
            <a:ext cx="381743" cy="377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F825A88-991A-48F7-B10A-4966D3733660}"/>
              </a:ext>
            </a:extLst>
          </p:cNvPr>
          <p:cNvCxnSpPr/>
          <p:nvPr/>
        </p:nvCxnSpPr>
        <p:spPr>
          <a:xfrm flipH="1">
            <a:off x="5738505" y="5283567"/>
            <a:ext cx="700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ECD1ECA-7304-43E0-B7F1-9CA4D06D0C4D}"/>
              </a:ext>
            </a:extLst>
          </p:cNvPr>
          <p:cNvCxnSpPr/>
          <p:nvPr/>
        </p:nvCxnSpPr>
        <p:spPr>
          <a:xfrm>
            <a:off x="7136283" y="2434312"/>
            <a:ext cx="947844" cy="2521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8ECDFB-8414-478E-AC99-6CF9B38E940A}"/>
              </a:ext>
            </a:extLst>
          </p:cNvPr>
          <p:cNvCxnSpPr/>
          <p:nvPr/>
        </p:nvCxnSpPr>
        <p:spPr>
          <a:xfrm flipH="1" flipV="1">
            <a:off x="3593433" y="4437634"/>
            <a:ext cx="2872689" cy="6054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9514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F96D-D816-4B07-80C7-B4110C2B627B}"/>
              </a:ext>
            </a:extLst>
          </p:cNvPr>
          <p:cNvSpPr>
            <a:spLocks noGrp="1"/>
          </p:cNvSpPr>
          <p:nvPr>
            <p:ph type="title"/>
          </p:nvPr>
        </p:nvSpPr>
        <p:spPr>
          <a:xfrm>
            <a:off x="320964" y="408667"/>
            <a:ext cx="10515600" cy="380595"/>
          </a:xfrm>
        </p:spPr>
        <p:txBody>
          <a:bodyPr>
            <a:normAutofit fontScale="90000"/>
          </a:bodyPr>
          <a:lstStyle/>
          <a:p>
            <a:r>
              <a:rPr lang="en-US" dirty="0"/>
              <a:t>What does this class focus on?</a:t>
            </a:r>
          </a:p>
        </p:txBody>
      </p:sp>
      <p:sp>
        <p:nvSpPr>
          <p:cNvPr id="3" name="TextBox 2">
            <a:extLst>
              <a:ext uri="{FF2B5EF4-FFF2-40B4-BE49-F238E27FC236}">
                <a16:creationId xmlns:a16="http://schemas.microsoft.com/office/drawing/2014/main" id="{4AEFC11B-264D-444A-9981-83345DEABB4F}"/>
              </a:ext>
            </a:extLst>
          </p:cNvPr>
          <p:cNvSpPr txBox="1"/>
          <p:nvPr/>
        </p:nvSpPr>
        <p:spPr>
          <a:xfrm>
            <a:off x="4472681" y="1626753"/>
            <a:ext cx="2844800" cy="646331"/>
          </a:xfrm>
          <a:prstGeom prst="rect">
            <a:avLst/>
          </a:prstGeom>
          <a:noFill/>
        </p:spPr>
        <p:txBody>
          <a:bodyPr wrap="square" rtlCol="0">
            <a:spAutoFit/>
          </a:bodyPr>
          <a:lstStyle/>
          <a:p>
            <a:pPr algn="ctr"/>
            <a:r>
              <a:rPr lang="en-US" b="1" dirty="0"/>
              <a:t>Physiology and genetics of pathogens </a:t>
            </a:r>
          </a:p>
        </p:txBody>
      </p:sp>
      <p:sp>
        <p:nvSpPr>
          <p:cNvPr id="5" name="TextBox 4">
            <a:extLst>
              <a:ext uri="{FF2B5EF4-FFF2-40B4-BE49-F238E27FC236}">
                <a16:creationId xmlns:a16="http://schemas.microsoft.com/office/drawing/2014/main" id="{D9E5B3F3-33BF-4DCD-898A-8C1FC1B4E89C}"/>
              </a:ext>
            </a:extLst>
          </p:cNvPr>
          <p:cNvSpPr txBox="1"/>
          <p:nvPr/>
        </p:nvSpPr>
        <p:spPr>
          <a:xfrm>
            <a:off x="843561" y="3580662"/>
            <a:ext cx="2844800" cy="923330"/>
          </a:xfrm>
          <a:prstGeom prst="rect">
            <a:avLst/>
          </a:prstGeom>
          <a:noFill/>
        </p:spPr>
        <p:txBody>
          <a:bodyPr wrap="square" rtlCol="0">
            <a:spAutoFit/>
          </a:bodyPr>
          <a:lstStyle/>
          <a:p>
            <a:pPr algn="ctr"/>
            <a:r>
              <a:rPr lang="en-US" b="1" dirty="0"/>
              <a:t>Physiology</a:t>
            </a:r>
            <a:r>
              <a:rPr lang="en-US" dirty="0"/>
              <a:t> and genetics of host susceptibility &amp; resistance </a:t>
            </a:r>
          </a:p>
        </p:txBody>
      </p:sp>
      <p:sp>
        <p:nvSpPr>
          <p:cNvPr id="6" name="TextBox 5">
            <a:extLst>
              <a:ext uri="{FF2B5EF4-FFF2-40B4-BE49-F238E27FC236}">
                <a16:creationId xmlns:a16="http://schemas.microsoft.com/office/drawing/2014/main" id="{9C195A90-3B17-42DC-947B-3E35CA47D4F6}"/>
              </a:ext>
            </a:extLst>
          </p:cNvPr>
          <p:cNvSpPr txBox="1"/>
          <p:nvPr/>
        </p:nvSpPr>
        <p:spPr>
          <a:xfrm>
            <a:off x="7660892" y="2417119"/>
            <a:ext cx="2844800" cy="369332"/>
          </a:xfrm>
          <a:prstGeom prst="rect">
            <a:avLst/>
          </a:prstGeom>
          <a:noFill/>
        </p:spPr>
        <p:txBody>
          <a:bodyPr wrap="square" rtlCol="0">
            <a:spAutoFit/>
          </a:bodyPr>
          <a:lstStyle/>
          <a:p>
            <a:pPr algn="ctr"/>
            <a:r>
              <a:rPr lang="en-US" dirty="0">
                <a:solidFill>
                  <a:schemeClr val="bg1">
                    <a:lumMod val="65000"/>
                  </a:schemeClr>
                </a:solidFill>
              </a:rPr>
              <a:t>Disease Diagnosis</a:t>
            </a:r>
          </a:p>
        </p:txBody>
      </p:sp>
      <p:sp>
        <p:nvSpPr>
          <p:cNvPr id="7" name="TextBox 6">
            <a:extLst>
              <a:ext uri="{FF2B5EF4-FFF2-40B4-BE49-F238E27FC236}">
                <a16:creationId xmlns:a16="http://schemas.microsoft.com/office/drawing/2014/main" id="{D0A6E2B6-A37A-4886-9043-5219EBD61182}"/>
              </a:ext>
            </a:extLst>
          </p:cNvPr>
          <p:cNvSpPr txBox="1"/>
          <p:nvPr/>
        </p:nvSpPr>
        <p:spPr>
          <a:xfrm>
            <a:off x="6778336" y="5255455"/>
            <a:ext cx="2008910" cy="369332"/>
          </a:xfrm>
          <a:prstGeom prst="rect">
            <a:avLst/>
          </a:prstGeom>
          <a:noFill/>
        </p:spPr>
        <p:txBody>
          <a:bodyPr wrap="square" rtlCol="0">
            <a:spAutoFit/>
          </a:bodyPr>
          <a:lstStyle/>
          <a:p>
            <a:pPr algn="ctr"/>
            <a:r>
              <a:rPr lang="en-US" dirty="0">
                <a:solidFill>
                  <a:schemeClr val="bg1">
                    <a:lumMod val="65000"/>
                  </a:schemeClr>
                </a:solidFill>
              </a:rPr>
              <a:t>Epidemiology</a:t>
            </a:r>
          </a:p>
        </p:txBody>
      </p:sp>
      <p:sp>
        <p:nvSpPr>
          <p:cNvPr id="8" name="TextBox 7">
            <a:extLst>
              <a:ext uri="{FF2B5EF4-FFF2-40B4-BE49-F238E27FC236}">
                <a16:creationId xmlns:a16="http://schemas.microsoft.com/office/drawing/2014/main" id="{01FC0D94-ACFE-42FA-8DBD-33AE6FEC58D9}"/>
              </a:ext>
            </a:extLst>
          </p:cNvPr>
          <p:cNvSpPr txBox="1"/>
          <p:nvPr/>
        </p:nvSpPr>
        <p:spPr>
          <a:xfrm>
            <a:off x="3313959" y="5121574"/>
            <a:ext cx="2161310" cy="646331"/>
          </a:xfrm>
          <a:prstGeom prst="rect">
            <a:avLst/>
          </a:prstGeom>
          <a:noFill/>
        </p:spPr>
        <p:txBody>
          <a:bodyPr wrap="square" rtlCol="0">
            <a:spAutoFit/>
          </a:bodyPr>
          <a:lstStyle/>
          <a:p>
            <a:pPr algn="ctr"/>
            <a:r>
              <a:rPr lang="en-US" dirty="0"/>
              <a:t>Disease control and management</a:t>
            </a:r>
          </a:p>
        </p:txBody>
      </p:sp>
      <p:sp>
        <p:nvSpPr>
          <p:cNvPr id="9" name="TextBox 8">
            <a:extLst>
              <a:ext uri="{FF2B5EF4-FFF2-40B4-BE49-F238E27FC236}">
                <a16:creationId xmlns:a16="http://schemas.microsoft.com/office/drawing/2014/main" id="{CCFB5D2E-7B2A-4399-A4DF-B123B16B9794}"/>
              </a:ext>
            </a:extLst>
          </p:cNvPr>
          <p:cNvSpPr txBox="1"/>
          <p:nvPr/>
        </p:nvSpPr>
        <p:spPr>
          <a:xfrm>
            <a:off x="5104893" y="3458871"/>
            <a:ext cx="1569368" cy="369332"/>
          </a:xfrm>
          <a:prstGeom prst="rect">
            <a:avLst/>
          </a:prstGeom>
          <a:noFill/>
        </p:spPr>
        <p:txBody>
          <a:bodyPr wrap="square" rtlCol="0">
            <a:spAutoFit/>
          </a:bodyPr>
          <a:lstStyle/>
          <a:p>
            <a:pPr algn="ctr"/>
            <a:r>
              <a:rPr lang="en-US" dirty="0"/>
              <a:t>Evolution</a:t>
            </a:r>
          </a:p>
        </p:txBody>
      </p:sp>
      <p:sp>
        <p:nvSpPr>
          <p:cNvPr id="10" name="TextBox 9">
            <a:extLst>
              <a:ext uri="{FF2B5EF4-FFF2-40B4-BE49-F238E27FC236}">
                <a16:creationId xmlns:a16="http://schemas.microsoft.com/office/drawing/2014/main" id="{98609C9F-0650-4D39-BABC-549B81F2E033}"/>
              </a:ext>
            </a:extLst>
          </p:cNvPr>
          <p:cNvSpPr txBox="1"/>
          <p:nvPr/>
        </p:nvSpPr>
        <p:spPr>
          <a:xfrm>
            <a:off x="1885991" y="2323338"/>
            <a:ext cx="1569368" cy="646331"/>
          </a:xfrm>
          <a:prstGeom prst="rect">
            <a:avLst/>
          </a:prstGeom>
          <a:noFill/>
        </p:spPr>
        <p:txBody>
          <a:bodyPr wrap="square" rtlCol="0">
            <a:spAutoFit/>
          </a:bodyPr>
          <a:lstStyle/>
          <a:p>
            <a:pPr algn="ctr"/>
            <a:r>
              <a:rPr lang="en-US" dirty="0">
                <a:solidFill>
                  <a:schemeClr val="bg1">
                    <a:lumMod val="65000"/>
                  </a:schemeClr>
                </a:solidFill>
              </a:rPr>
              <a:t>Population genetics</a:t>
            </a:r>
          </a:p>
        </p:txBody>
      </p:sp>
      <p:sp>
        <p:nvSpPr>
          <p:cNvPr id="12" name="Rectangle: Rounded Corners 11">
            <a:extLst>
              <a:ext uri="{FF2B5EF4-FFF2-40B4-BE49-F238E27FC236}">
                <a16:creationId xmlns:a16="http://schemas.microsoft.com/office/drawing/2014/main" id="{67EF10E7-059F-4353-B07B-460BC33C3EE6}"/>
              </a:ext>
            </a:extLst>
          </p:cNvPr>
          <p:cNvSpPr/>
          <p:nvPr/>
        </p:nvSpPr>
        <p:spPr>
          <a:xfrm>
            <a:off x="917452" y="3535796"/>
            <a:ext cx="2687782" cy="96819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454C4721-1C24-463E-B1F5-ADE159D83EB6}"/>
              </a:ext>
            </a:extLst>
          </p:cNvPr>
          <p:cNvSpPr/>
          <p:nvPr/>
        </p:nvSpPr>
        <p:spPr>
          <a:xfrm>
            <a:off x="3050723" y="4960641"/>
            <a:ext cx="2687782" cy="96819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Rounded Corners 14">
            <a:extLst>
              <a:ext uri="{FF2B5EF4-FFF2-40B4-BE49-F238E27FC236}">
                <a16:creationId xmlns:a16="http://schemas.microsoft.com/office/drawing/2014/main" id="{4B83534E-2424-4DBC-B044-FEEEF7E7976A}"/>
              </a:ext>
            </a:extLst>
          </p:cNvPr>
          <p:cNvSpPr/>
          <p:nvPr/>
        </p:nvSpPr>
        <p:spPr>
          <a:xfrm>
            <a:off x="6438900" y="4956023"/>
            <a:ext cx="2687782" cy="968196"/>
          </a:xfrm>
          <a:prstGeom prst="round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18FCFB87-D582-47C2-8E1A-16C5C96A70F8}"/>
              </a:ext>
            </a:extLst>
          </p:cNvPr>
          <p:cNvSpPr/>
          <p:nvPr/>
        </p:nvSpPr>
        <p:spPr>
          <a:xfrm>
            <a:off x="7697087" y="2115569"/>
            <a:ext cx="2687782" cy="968196"/>
          </a:xfrm>
          <a:prstGeom prst="round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608C9B41-3249-442A-B05C-31D54CD5347B}"/>
              </a:ext>
            </a:extLst>
          </p:cNvPr>
          <p:cNvSpPr txBox="1"/>
          <p:nvPr/>
        </p:nvSpPr>
        <p:spPr>
          <a:xfrm>
            <a:off x="8452634" y="3805975"/>
            <a:ext cx="2008910" cy="369332"/>
          </a:xfrm>
          <a:prstGeom prst="rect">
            <a:avLst/>
          </a:prstGeom>
          <a:noFill/>
        </p:spPr>
        <p:txBody>
          <a:bodyPr wrap="square" rtlCol="0">
            <a:spAutoFit/>
          </a:bodyPr>
          <a:lstStyle/>
          <a:p>
            <a:pPr algn="ctr"/>
            <a:r>
              <a:rPr lang="en-US" dirty="0"/>
              <a:t>Ecology</a:t>
            </a:r>
          </a:p>
        </p:txBody>
      </p:sp>
      <p:sp>
        <p:nvSpPr>
          <p:cNvPr id="18" name="Rectangle: Rounded Corners 17">
            <a:extLst>
              <a:ext uri="{FF2B5EF4-FFF2-40B4-BE49-F238E27FC236}">
                <a16:creationId xmlns:a16="http://schemas.microsoft.com/office/drawing/2014/main" id="{F1DC0099-22DA-4018-9F9B-F0C9DDABBC1A}"/>
              </a:ext>
            </a:extLst>
          </p:cNvPr>
          <p:cNvSpPr/>
          <p:nvPr/>
        </p:nvSpPr>
        <p:spPr>
          <a:xfrm>
            <a:off x="8084127" y="3535796"/>
            <a:ext cx="2687782" cy="96819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Rounded Corners 18">
            <a:extLst>
              <a:ext uri="{FF2B5EF4-FFF2-40B4-BE49-F238E27FC236}">
                <a16:creationId xmlns:a16="http://schemas.microsoft.com/office/drawing/2014/main" id="{C90C2F90-0717-498F-9DA7-E050E1AEA19F}"/>
              </a:ext>
            </a:extLst>
          </p:cNvPr>
          <p:cNvSpPr/>
          <p:nvPr/>
        </p:nvSpPr>
        <p:spPr>
          <a:xfrm>
            <a:off x="4551190" y="1452171"/>
            <a:ext cx="2687782" cy="96819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3FE87B6A-C39F-489A-9BC3-C06D6CEFE580}"/>
              </a:ext>
            </a:extLst>
          </p:cNvPr>
          <p:cNvSpPr/>
          <p:nvPr/>
        </p:nvSpPr>
        <p:spPr>
          <a:xfrm>
            <a:off x="1326784" y="2143218"/>
            <a:ext cx="2687782" cy="968196"/>
          </a:xfrm>
          <a:prstGeom prst="roundRect">
            <a:avLst/>
          </a:prstGeom>
          <a:noFill/>
          <a:ln w="190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5A300937-9206-4783-8C95-C07679E8298A}"/>
              </a:ext>
            </a:extLst>
          </p:cNvPr>
          <p:cNvSpPr/>
          <p:nvPr/>
        </p:nvSpPr>
        <p:spPr>
          <a:xfrm>
            <a:off x="4568399" y="3177509"/>
            <a:ext cx="2687782" cy="968196"/>
          </a:xfrm>
          <a:prstGeom prst="round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79D57455-A3F0-4AD4-B8C1-4DB54CB96756}"/>
              </a:ext>
            </a:extLst>
          </p:cNvPr>
          <p:cNvSpPr/>
          <p:nvPr/>
        </p:nvSpPr>
        <p:spPr>
          <a:xfrm>
            <a:off x="221673" y="1052945"/>
            <a:ext cx="11628582" cy="5310910"/>
          </a:xfrm>
          <a:prstGeom prst="roundRect">
            <a:avLst>
              <a:gd name="adj" fmla="val 50000"/>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CDA244DE-0D57-47E1-BE7B-66D67DE2CAE4}"/>
              </a:ext>
            </a:extLst>
          </p:cNvPr>
          <p:cNvCxnSpPr>
            <a:cxnSpLocks/>
          </p:cNvCxnSpPr>
          <p:nvPr/>
        </p:nvCxnSpPr>
        <p:spPr>
          <a:xfrm flipV="1">
            <a:off x="4014566" y="2115569"/>
            <a:ext cx="536624" cy="202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CE66794-B0A6-45A4-8951-F614250AACC0}"/>
              </a:ext>
            </a:extLst>
          </p:cNvPr>
          <p:cNvCxnSpPr>
            <a:cxnSpLocks/>
            <a:stCxn id="20" idx="2"/>
          </p:cNvCxnSpPr>
          <p:nvPr/>
        </p:nvCxnSpPr>
        <p:spPr>
          <a:xfrm>
            <a:off x="2670675" y="3111414"/>
            <a:ext cx="0" cy="424382"/>
          </a:xfrm>
          <a:prstGeom prst="line">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C670970-AA10-49EE-9530-F018A2964391}"/>
              </a:ext>
            </a:extLst>
          </p:cNvPr>
          <p:cNvCxnSpPr>
            <a:cxnSpLocks/>
            <a:endCxn id="21" idx="0"/>
          </p:cNvCxnSpPr>
          <p:nvPr/>
        </p:nvCxnSpPr>
        <p:spPr>
          <a:xfrm>
            <a:off x="5912290" y="2434312"/>
            <a:ext cx="0" cy="743197"/>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0A384115-C75D-4BAC-AC42-E24E928B15DA}"/>
              </a:ext>
            </a:extLst>
          </p:cNvPr>
          <p:cNvCxnSpPr>
            <a:cxnSpLocks/>
            <a:stCxn id="21" idx="1"/>
          </p:cNvCxnSpPr>
          <p:nvPr/>
        </p:nvCxnSpPr>
        <p:spPr>
          <a:xfrm flipH="1">
            <a:off x="3605235" y="3661607"/>
            <a:ext cx="963164" cy="380720"/>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D425E348-9538-4B72-B0E2-75AFA041EF5F}"/>
              </a:ext>
            </a:extLst>
          </p:cNvPr>
          <p:cNvCxnSpPr/>
          <p:nvPr/>
        </p:nvCxnSpPr>
        <p:spPr>
          <a:xfrm flipH="1" flipV="1">
            <a:off x="7256181" y="2081578"/>
            <a:ext cx="440906" cy="280995"/>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3C972A5B-7A93-40C9-BFB2-D789B879A6B3}"/>
              </a:ext>
            </a:extLst>
          </p:cNvPr>
          <p:cNvCxnSpPr/>
          <p:nvPr/>
        </p:nvCxnSpPr>
        <p:spPr>
          <a:xfrm flipH="1" flipV="1">
            <a:off x="7136283" y="2417119"/>
            <a:ext cx="947844" cy="1163543"/>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E3CB2A8-43D0-4C28-87D1-B25A92031E53}"/>
              </a:ext>
            </a:extLst>
          </p:cNvPr>
          <p:cNvCxnSpPr>
            <a:endCxn id="18" idx="1"/>
          </p:cNvCxnSpPr>
          <p:nvPr/>
        </p:nvCxnSpPr>
        <p:spPr>
          <a:xfrm flipV="1">
            <a:off x="5652655" y="4019894"/>
            <a:ext cx="2431472" cy="93612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4554FB8E-6CBE-4163-A2E8-33519DAA51B9}"/>
              </a:ext>
            </a:extLst>
          </p:cNvPr>
          <p:cNvCxnSpPr/>
          <p:nvPr/>
        </p:nvCxnSpPr>
        <p:spPr>
          <a:xfrm>
            <a:off x="3380509" y="4525623"/>
            <a:ext cx="381743" cy="377224"/>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F825A88-991A-48F7-B10A-4966D3733660}"/>
              </a:ext>
            </a:extLst>
          </p:cNvPr>
          <p:cNvCxnSpPr/>
          <p:nvPr/>
        </p:nvCxnSpPr>
        <p:spPr>
          <a:xfrm flipH="1">
            <a:off x="5738505" y="5283567"/>
            <a:ext cx="7003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ECD1ECA-7304-43E0-B7F1-9CA4D06D0C4D}"/>
              </a:ext>
            </a:extLst>
          </p:cNvPr>
          <p:cNvCxnSpPr/>
          <p:nvPr/>
        </p:nvCxnSpPr>
        <p:spPr>
          <a:xfrm>
            <a:off x="7136283" y="2434312"/>
            <a:ext cx="947844" cy="25217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48ECDFB-8414-478E-AC99-6CF9B38E940A}"/>
              </a:ext>
            </a:extLst>
          </p:cNvPr>
          <p:cNvCxnSpPr/>
          <p:nvPr/>
        </p:nvCxnSpPr>
        <p:spPr>
          <a:xfrm flipH="1" flipV="1">
            <a:off x="3593433" y="4437634"/>
            <a:ext cx="2872689" cy="60542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986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F96D-D816-4B07-80C7-B4110C2B627B}"/>
              </a:ext>
            </a:extLst>
          </p:cNvPr>
          <p:cNvSpPr>
            <a:spLocks noGrp="1"/>
          </p:cNvSpPr>
          <p:nvPr>
            <p:ph type="title"/>
          </p:nvPr>
        </p:nvSpPr>
        <p:spPr>
          <a:xfrm>
            <a:off x="320964" y="408667"/>
            <a:ext cx="10515600" cy="380595"/>
          </a:xfrm>
        </p:spPr>
        <p:txBody>
          <a:bodyPr>
            <a:normAutofit fontScale="90000"/>
          </a:bodyPr>
          <a:lstStyle/>
          <a:p>
            <a:r>
              <a:rPr lang="en-US" dirty="0"/>
              <a:t>Definitions of the fields</a:t>
            </a:r>
          </a:p>
        </p:txBody>
      </p:sp>
      <p:sp>
        <p:nvSpPr>
          <p:cNvPr id="32" name="Content Placeholder 2">
            <a:extLst>
              <a:ext uri="{FF2B5EF4-FFF2-40B4-BE49-F238E27FC236}">
                <a16:creationId xmlns:a16="http://schemas.microsoft.com/office/drawing/2014/main" id="{E1B36DD8-8DBB-4DBC-B4F3-984685932898}"/>
              </a:ext>
            </a:extLst>
          </p:cNvPr>
          <p:cNvSpPr>
            <a:spLocks noGrp="1"/>
          </p:cNvSpPr>
          <p:nvPr>
            <p:ph idx="1"/>
          </p:nvPr>
        </p:nvSpPr>
        <p:spPr>
          <a:xfrm>
            <a:off x="838200" y="1229902"/>
            <a:ext cx="10515600" cy="5219431"/>
          </a:xfrm>
        </p:spPr>
        <p:txBody>
          <a:bodyPr>
            <a:normAutofit fontScale="77500" lnSpcReduction="20000"/>
          </a:bodyPr>
          <a:lstStyle/>
          <a:p>
            <a:pPr>
              <a:spcAft>
                <a:spcPts val="600"/>
              </a:spcAft>
            </a:pPr>
            <a:r>
              <a:rPr lang="en-US" b="1" dirty="0"/>
              <a:t>Population Genetics/Genomics: </a:t>
            </a:r>
            <a:r>
              <a:rPr lang="en-US" dirty="0"/>
              <a:t>the study of the genetic composition of populations, including distributions and changes in genotype and phenotype frequency in response to the processes of natural selection, genetic drift, mutation and gene flow.</a:t>
            </a:r>
          </a:p>
          <a:p>
            <a:pPr>
              <a:spcAft>
                <a:spcPts val="600"/>
              </a:spcAft>
            </a:pPr>
            <a:r>
              <a:rPr lang="en-US" b="1" dirty="0"/>
              <a:t>Physiology: </a:t>
            </a:r>
            <a:r>
              <a:rPr lang="en-US" dirty="0"/>
              <a:t>branch of biology that deals with the normal functions of living organisms and their parts.</a:t>
            </a:r>
          </a:p>
          <a:p>
            <a:pPr>
              <a:spcAft>
                <a:spcPts val="600"/>
              </a:spcAft>
            </a:pPr>
            <a:r>
              <a:rPr lang="en-US" b="1" dirty="0"/>
              <a:t>Molecular Biology</a:t>
            </a:r>
            <a:r>
              <a:rPr lang="en-US" dirty="0"/>
              <a:t> and </a:t>
            </a:r>
            <a:r>
              <a:rPr lang="en-US" b="1" dirty="0"/>
              <a:t>Genetics</a:t>
            </a:r>
            <a:r>
              <a:rPr lang="en-US" dirty="0"/>
              <a:t> seek to understand how the molecules/genes that make up cells determine behavior (phenotypes).</a:t>
            </a:r>
          </a:p>
          <a:p>
            <a:pPr>
              <a:spcAft>
                <a:spcPts val="600"/>
              </a:spcAft>
            </a:pPr>
            <a:r>
              <a:rPr lang="en-US" b="1" dirty="0"/>
              <a:t>Ecology</a:t>
            </a:r>
            <a:r>
              <a:rPr lang="en-US" dirty="0"/>
              <a:t>: branch of biology that deals with the relations of organisms to one another and to their physical surroundings.</a:t>
            </a:r>
          </a:p>
          <a:p>
            <a:pPr>
              <a:spcAft>
                <a:spcPts val="600"/>
              </a:spcAft>
            </a:pPr>
            <a:r>
              <a:rPr lang="en-US" b="1" dirty="0"/>
              <a:t>Epidemiology</a:t>
            </a:r>
            <a:r>
              <a:rPr lang="en-US" dirty="0"/>
              <a:t>: branch of disease fields that deals with the incidence, distribution, and possible control of diseases and other factors relating to plant or animal health.</a:t>
            </a:r>
          </a:p>
          <a:p>
            <a:pPr>
              <a:spcAft>
                <a:spcPts val="600"/>
              </a:spcAft>
            </a:pPr>
            <a:r>
              <a:rPr lang="en-US" b="1" dirty="0"/>
              <a:t>Evolution: </a:t>
            </a:r>
            <a:r>
              <a:rPr lang="en-US" dirty="0"/>
              <a:t>the subfield of biology that studies the evolutionary processes (natural selection, common descent, speciation) that produced the diversity of life on Earth.</a:t>
            </a:r>
            <a:endParaRPr lang="en-US" b="1" dirty="0"/>
          </a:p>
          <a:p>
            <a:pPr>
              <a:spcAft>
                <a:spcPts val="600"/>
              </a:spcAft>
            </a:pPr>
            <a:endParaRPr lang="en-US" dirty="0"/>
          </a:p>
        </p:txBody>
      </p:sp>
      <p:sp>
        <p:nvSpPr>
          <p:cNvPr id="34" name="TextBox 33">
            <a:extLst>
              <a:ext uri="{FF2B5EF4-FFF2-40B4-BE49-F238E27FC236}">
                <a16:creationId xmlns:a16="http://schemas.microsoft.com/office/drawing/2014/main" id="{1887E90F-6420-43C0-863E-32BBA903B83E}"/>
              </a:ext>
            </a:extLst>
          </p:cNvPr>
          <p:cNvSpPr txBox="1"/>
          <p:nvPr/>
        </p:nvSpPr>
        <p:spPr>
          <a:xfrm>
            <a:off x="-50185" y="-52998"/>
            <a:ext cx="5248616" cy="461665"/>
          </a:xfrm>
          <a:prstGeom prst="rect">
            <a:avLst/>
          </a:prstGeom>
          <a:noFill/>
        </p:spPr>
        <p:txBody>
          <a:bodyPr wrap="none" rtlCol="0">
            <a:spAutoFit/>
          </a:bodyPr>
          <a:lstStyle/>
          <a:p>
            <a:r>
              <a:rPr lang="en-US" sz="2400" dirty="0">
                <a:solidFill>
                  <a:srgbClr val="7030A0"/>
                </a:solidFill>
              </a:rPr>
              <a:t>Skip! </a:t>
            </a:r>
            <a:r>
              <a:rPr lang="en-US" sz="2400" dirty="0">
                <a:solidFill>
                  <a:schemeClr val="bg1">
                    <a:lumMod val="50000"/>
                  </a:schemeClr>
                </a:solidFill>
              </a:rPr>
              <a:t>This is just for your information</a:t>
            </a:r>
          </a:p>
        </p:txBody>
      </p:sp>
    </p:spTree>
    <p:extLst>
      <p:ext uri="{BB962C8B-B14F-4D97-AF65-F5344CB8AC3E}">
        <p14:creationId xmlns:p14="http://schemas.microsoft.com/office/powerpoint/2010/main" val="19920519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Content Placeholder 2">
            <a:extLst>
              <a:ext uri="{FF2B5EF4-FFF2-40B4-BE49-F238E27FC236}">
                <a16:creationId xmlns:a16="http://schemas.microsoft.com/office/drawing/2014/main" id="{6BB08C2A-81AC-440E-8A81-ABE0FF32E9E4}"/>
              </a:ext>
            </a:extLst>
          </p:cNvPr>
          <p:cNvSpPr txBox="1">
            <a:spLocks/>
          </p:cNvSpPr>
          <p:nvPr/>
        </p:nvSpPr>
        <p:spPr>
          <a:xfrm>
            <a:off x="-40143" y="-43032"/>
            <a:ext cx="9917565" cy="582640"/>
          </a:xfrm>
          <a:prstGeom prst="rect">
            <a:avLst/>
          </a:prstGeom>
          <a:no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lvl="0" indent="0">
              <a:buNone/>
              <a:defRPr/>
            </a:pPr>
            <a:r>
              <a:rPr kumimoji="0" lang="en-US" sz="3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What are the groups of Plant Pathogens?</a:t>
            </a:r>
          </a:p>
        </p:txBody>
      </p:sp>
      <p:pic>
        <p:nvPicPr>
          <p:cNvPr id="2" name="Picture 1">
            <a:extLst>
              <a:ext uri="{FF2B5EF4-FFF2-40B4-BE49-F238E27FC236}">
                <a16:creationId xmlns:a16="http://schemas.microsoft.com/office/drawing/2014/main" id="{21AAD259-7D73-4157-AB3E-EB08C4B06F7C}"/>
              </a:ext>
            </a:extLst>
          </p:cNvPr>
          <p:cNvPicPr>
            <a:picLocks noChangeAspect="1"/>
          </p:cNvPicPr>
          <p:nvPr/>
        </p:nvPicPr>
        <p:blipFill>
          <a:blip r:embed="rId3"/>
          <a:stretch>
            <a:fillRect/>
          </a:stretch>
        </p:blipFill>
        <p:spPr>
          <a:xfrm>
            <a:off x="89620" y="685800"/>
            <a:ext cx="5506094" cy="3462892"/>
          </a:xfrm>
          <a:prstGeom prst="rect">
            <a:avLst/>
          </a:prstGeom>
        </p:spPr>
      </p:pic>
      <p:sp>
        <p:nvSpPr>
          <p:cNvPr id="3" name="TextBox 2">
            <a:extLst>
              <a:ext uri="{FF2B5EF4-FFF2-40B4-BE49-F238E27FC236}">
                <a16:creationId xmlns:a16="http://schemas.microsoft.com/office/drawing/2014/main" id="{CC697E92-A308-4809-8DCA-734316962A67}"/>
              </a:ext>
            </a:extLst>
          </p:cNvPr>
          <p:cNvSpPr txBox="1"/>
          <p:nvPr/>
        </p:nvSpPr>
        <p:spPr>
          <a:xfrm>
            <a:off x="304799" y="868218"/>
            <a:ext cx="1339085" cy="369332"/>
          </a:xfrm>
          <a:prstGeom prst="rect">
            <a:avLst/>
          </a:prstGeom>
          <a:noFill/>
        </p:spPr>
        <p:txBody>
          <a:bodyPr wrap="none" rtlCol="0">
            <a:spAutoFit/>
          </a:bodyPr>
          <a:lstStyle/>
          <a:p>
            <a:r>
              <a:rPr lang="en-US" dirty="0"/>
              <a:t>Eukaryotes</a:t>
            </a:r>
          </a:p>
        </p:txBody>
      </p:sp>
      <p:sp>
        <p:nvSpPr>
          <p:cNvPr id="5" name="TextBox 4">
            <a:extLst>
              <a:ext uri="{FF2B5EF4-FFF2-40B4-BE49-F238E27FC236}">
                <a16:creationId xmlns:a16="http://schemas.microsoft.com/office/drawing/2014/main" id="{66672581-637F-4B7B-B8BE-6BD8AAA7C4B1}"/>
              </a:ext>
            </a:extLst>
          </p:cNvPr>
          <p:cNvSpPr txBox="1"/>
          <p:nvPr/>
        </p:nvSpPr>
        <p:spPr>
          <a:xfrm>
            <a:off x="5400136" y="2047914"/>
            <a:ext cx="1797287" cy="461665"/>
          </a:xfrm>
          <a:prstGeom prst="rect">
            <a:avLst/>
          </a:prstGeom>
          <a:noFill/>
        </p:spPr>
        <p:txBody>
          <a:bodyPr wrap="none" rtlCol="0">
            <a:spAutoFit/>
          </a:bodyPr>
          <a:lstStyle/>
          <a:p>
            <a:r>
              <a:rPr lang="en-US" sz="2400" dirty="0">
                <a:solidFill>
                  <a:srgbClr val="7030A0"/>
                </a:solidFill>
              </a:rPr>
              <a:t>Oomycetes</a:t>
            </a:r>
          </a:p>
        </p:txBody>
      </p:sp>
      <p:sp>
        <p:nvSpPr>
          <p:cNvPr id="6" name="TextBox 5">
            <a:extLst>
              <a:ext uri="{FF2B5EF4-FFF2-40B4-BE49-F238E27FC236}">
                <a16:creationId xmlns:a16="http://schemas.microsoft.com/office/drawing/2014/main" id="{06623422-15F5-468F-92C7-2317DF399B80}"/>
              </a:ext>
            </a:extLst>
          </p:cNvPr>
          <p:cNvSpPr txBox="1"/>
          <p:nvPr/>
        </p:nvSpPr>
        <p:spPr>
          <a:xfrm>
            <a:off x="144658" y="4326604"/>
            <a:ext cx="974819" cy="461665"/>
          </a:xfrm>
          <a:prstGeom prst="rect">
            <a:avLst/>
          </a:prstGeom>
          <a:noFill/>
        </p:spPr>
        <p:txBody>
          <a:bodyPr wrap="none" rtlCol="0">
            <a:spAutoFit/>
          </a:bodyPr>
          <a:lstStyle/>
          <a:p>
            <a:r>
              <a:rPr lang="en-US" sz="2400" dirty="0">
                <a:solidFill>
                  <a:srgbClr val="7030A0"/>
                </a:solidFill>
              </a:rPr>
              <a:t>Fungi</a:t>
            </a:r>
          </a:p>
        </p:txBody>
      </p:sp>
      <p:sp>
        <p:nvSpPr>
          <p:cNvPr id="7" name="TextBox 6">
            <a:extLst>
              <a:ext uri="{FF2B5EF4-FFF2-40B4-BE49-F238E27FC236}">
                <a16:creationId xmlns:a16="http://schemas.microsoft.com/office/drawing/2014/main" id="{1C1DA240-62FF-4172-BA4B-13C72DDBCD7C}"/>
              </a:ext>
            </a:extLst>
          </p:cNvPr>
          <p:cNvSpPr txBox="1"/>
          <p:nvPr/>
        </p:nvSpPr>
        <p:spPr>
          <a:xfrm>
            <a:off x="1610712" y="3857512"/>
            <a:ext cx="1824730" cy="461665"/>
          </a:xfrm>
          <a:prstGeom prst="rect">
            <a:avLst/>
          </a:prstGeom>
          <a:noFill/>
        </p:spPr>
        <p:txBody>
          <a:bodyPr wrap="none" rtlCol="0">
            <a:spAutoFit/>
          </a:bodyPr>
          <a:lstStyle/>
          <a:p>
            <a:r>
              <a:rPr lang="en-US" sz="2400" dirty="0">
                <a:solidFill>
                  <a:srgbClr val="7030A0"/>
                </a:solidFill>
              </a:rPr>
              <a:t>Nematodes</a:t>
            </a:r>
          </a:p>
        </p:txBody>
      </p:sp>
      <p:sp>
        <p:nvSpPr>
          <p:cNvPr id="8" name="TextBox 7">
            <a:extLst>
              <a:ext uri="{FF2B5EF4-FFF2-40B4-BE49-F238E27FC236}">
                <a16:creationId xmlns:a16="http://schemas.microsoft.com/office/drawing/2014/main" id="{408AE3D0-522F-4AA8-BC80-5D67C5E017B3}"/>
              </a:ext>
            </a:extLst>
          </p:cNvPr>
          <p:cNvSpPr txBox="1"/>
          <p:nvPr/>
        </p:nvSpPr>
        <p:spPr>
          <a:xfrm>
            <a:off x="9214420" y="868218"/>
            <a:ext cx="1326004" cy="461665"/>
          </a:xfrm>
          <a:prstGeom prst="rect">
            <a:avLst/>
          </a:prstGeom>
          <a:noFill/>
        </p:spPr>
        <p:txBody>
          <a:bodyPr wrap="none" rtlCol="0">
            <a:spAutoFit/>
          </a:bodyPr>
          <a:lstStyle/>
          <a:p>
            <a:r>
              <a:rPr lang="en-US" sz="2400" dirty="0">
                <a:solidFill>
                  <a:srgbClr val="7030A0"/>
                </a:solidFill>
              </a:rPr>
              <a:t>Bacteria</a:t>
            </a:r>
          </a:p>
        </p:txBody>
      </p:sp>
      <p:sp>
        <p:nvSpPr>
          <p:cNvPr id="9" name="TextBox 8">
            <a:extLst>
              <a:ext uri="{FF2B5EF4-FFF2-40B4-BE49-F238E27FC236}">
                <a16:creationId xmlns:a16="http://schemas.microsoft.com/office/drawing/2014/main" id="{55613C32-36A6-4D40-8A38-604DEDB1423A}"/>
              </a:ext>
            </a:extLst>
          </p:cNvPr>
          <p:cNvSpPr txBox="1"/>
          <p:nvPr/>
        </p:nvSpPr>
        <p:spPr>
          <a:xfrm>
            <a:off x="9214420" y="3451969"/>
            <a:ext cx="1187376" cy="461665"/>
          </a:xfrm>
          <a:prstGeom prst="rect">
            <a:avLst/>
          </a:prstGeom>
          <a:noFill/>
        </p:spPr>
        <p:txBody>
          <a:bodyPr wrap="none" rtlCol="0">
            <a:spAutoFit/>
          </a:bodyPr>
          <a:lstStyle/>
          <a:p>
            <a:r>
              <a:rPr lang="en-US" sz="2400" dirty="0">
                <a:solidFill>
                  <a:srgbClr val="7030A0"/>
                </a:solidFill>
              </a:rPr>
              <a:t>Viruses</a:t>
            </a:r>
          </a:p>
        </p:txBody>
      </p:sp>
      <p:sp>
        <p:nvSpPr>
          <p:cNvPr id="10" name="TextBox 9">
            <a:extLst>
              <a:ext uri="{FF2B5EF4-FFF2-40B4-BE49-F238E27FC236}">
                <a16:creationId xmlns:a16="http://schemas.microsoft.com/office/drawing/2014/main" id="{EEABD841-CA7D-4A5A-A72C-33832BC85115}"/>
              </a:ext>
            </a:extLst>
          </p:cNvPr>
          <p:cNvSpPr txBox="1"/>
          <p:nvPr/>
        </p:nvSpPr>
        <p:spPr>
          <a:xfrm>
            <a:off x="1471592" y="6148865"/>
            <a:ext cx="9654374" cy="523220"/>
          </a:xfrm>
          <a:prstGeom prst="rect">
            <a:avLst/>
          </a:prstGeom>
          <a:noFill/>
        </p:spPr>
        <p:txBody>
          <a:bodyPr wrap="none" rtlCol="0">
            <a:spAutoFit/>
          </a:bodyPr>
          <a:lstStyle/>
          <a:p>
            <a:r>
              <a:rPr lang="en-US" sz="2800" dirty="0"/>
              <a:t>Which example pathogens will we focus on in this course?</a:t>
            </a:r>
          </a:p>
        </p:txBody>
      </p:sp>
      <p:sp>
        <p:nvSpPr>
          <p:cNvPr id="11" name="TextBox 10">
            <a:extLst>
              <a:ext uri="{FF2B5EF4-FFF2-40B4-BE49-F238E27FC236}">
                <a16:creationId xmlns:a16="http://schemas.microsoft.com/office/drawing/2014/main" id="{69ECFE0B-DACB-4AF5-8A18-216A1D5E7094}"/>
              </a:ext>
            </a:extLst>
          </p:cNvPr>
          <p:cNvSpPr txBox="1"/>
          <p:nvPr/>
        </p:nvSpPr>
        <p:spPr>
          <a:xfrm>
            <a:off x="8571345" y="1566160"/>
            <a:ext cx="2665153" cy="923330"/>
          </a:xfrm>
          <a:prstGeom prst="rect">
            <a:avLst/>
          </a:prstGeom>
          <a:noFill/>
        </p:spPr>
        <p:txBody>
          <a:bodyPr wrap="none" rtlCol="0">
            <a:spAutoFit/>
          </a:bodyPr>
          <a:lstStyle/>
          <a:p>
            <a:r>
              <a:rPr lang="en-US" i="1" dirty="0" err="1">
                <a:solidFill>
                  <a:srgbClr val="7030A0"/>
                </a:solidFill>
              </a:rPr>
              <a:t>Xylella</a:t>
            </a:r>
            <a:r>
              <a:rPr lang="en-US" i="1" dirty="0">
                <a:solidFill>
                  <a:srgbClr val="7030A0"/>
                </a:solidFill>
              </a:rPr>
              <a:t> </a:t>
            </a:r>
            <a:r>
              <a:rPr lang="en-US" i="1" dirty="0" err="1">
                <a:solidFill>
                  <a:srgbClr val="7030A0"/>
                </a:solidFill>
              </a:rPr>
              <a:t>fastidiosa</a:t>
            </a:r>
            <a:endParaRPr lang="en-US" i="1" dirty="0">
              <a:solidFill>
                <a:srgbClr val="7030A0"/>
              </a:solidFill>
            </a:endParaRPr>
          </a:p>
          <a:p>
            <a:r>
              <a:rPr lang="en-US" i="1" dirty="0" err="1">
                <a:solidFill>
                  <a:srgbClr val="7030A0"/>
                </a:solidFill>
              </a:rPr>
              <a:t>Ralstonia</a:t>
            </a:r>
            <a:r>
              <a:rPr lang="en-US" i="1" dirty="0">
                <a:solidFill>
                  <a:srgbClr val="7030A0"/>
                </a:solidFill>
              </a:rPr>
              <a:t> solanacearum</a:t>
            </a:r>
          </a:p>
          <a:p>
            <a:r>
              <a:rPr lang="en-US" i="1" dirty="0">
                <a:solidFill>
                  <a:srgbClr val="7030A0"/>
                </a:solidFill>
              </a:rPr>
              <a:t>Xanthomonas </a:t>
            </a:r>
            <a:r>
              <a:rPr lang="en-US" dirty="0">
                <a:solidFill>
                  <a:srgbClr val="7030A0"/>
                </a:solidFill>
              </a:rPr>
              <a:t>sp. </a:t>
            </a:r>
          </a:p>
        </p:txBody>
      </p:sp>
      <p:sp>
        <p:nvSpPr>
          <p:cNvPr id="13" name="TextBox 12">
            <a:extLst>
              <a:ext uri="{FF2B5EF4-FFF2-40B4-BE49-F238E27FC236}">
                <a16:creationId xmlns:a16="http://schemas.microsoft.com/office/drawing/2014/main" id="{B6EBE0AD-E93D-4211-8B7E-8DF78028ACD7}"/>
              </a:ext>
            </a:extLst>
          </p:cNvPr>
          <p:cNvSpPr txBox="1"/>
          <p:nvPr/>
        </p:nvSpPr>
        <p:spPr>
          <a:xfrm>
            <a:off x="8571345" y="3867557"/>
            <a:ext cx="3048142" cy="646331"/>
          </a:xfrm>
          <a:prstGeom prst="rect">
            <a:avLst/>
          </a:prstGeom>
          <a:noFill/>
        </p:spPr>
        <p:txBody>
          <a:bodyPr wrap="none" rtlCol="0">
            <a:spAutoFit/>
          </a:bodyPr>
          <a:lstStyle/>
          <a:p>
            <a:r>
              <a:rPr lang="en-US" i="1" dirty="0">
                <a:solidFill>
                  <a:srgbClr val="7030A0"/>
                </a:solidFill>
              </a:rPr>
              <a:t>Cassava Brown Streak Virus</a:t>
            </a:r>
          </a:p>
          <a:p>
            <a:r>
              <a:rPr lang="en-US" i="1" dirty="0">
                <a:solidFill>
                  <a:srgbClr val="7030A0"/>
                </a:solidFill>
              </a:rPr>
              <a:t>Banana streak virus</a:t>
            </a:r>
          </a:p>
        </p:txBody>
      </p:sp>
      <p:sp>
        <p:nvSpPr>
          <p:cNvPr id="14" name="TextBox 13">
            <a:extLst>
              <a:ext uri="{FF2B5EF4-FFF2-40B4-BE49-F238E27FC236}">
                <a16:creationId xmlns:a16="http://schemas.microsoft.com/office/drawing/2014/main" id="{30C16FFE-DA11-47F0-BF37-FCD27C790E1A}"/>
              </a:ext>
            </a:extLst>
          </p:cNvPr>
          <p:cNvSpPr txBox="1"/>
          <p:nvPr/>
        </p:nvSpPr>
        <p:spPr>
          <a:xfrm>
            <a:off x="5500130" y="2509579"/>
            <a:ext cx="2570319" cy="369332"/>
          </a:xfrm>
          <a:prstGeom prst="rect">
            <a:avLst/>
          </a:prstGeom>
          <a:noFill/>
        </p:spPr>
        <p:txBody>
          <a:bodyPr wrap="none" rtlCol="0">
            <a:spAutoFit/>
          </a:bodyPr>
          <a:lstStyle/>
          <a:p>
            <a:r>
              <a:rPr lang="en-US" i="1" dirty="0">
                <a:solidFill>
                  <a:srgbClr val="7030A0"/>
                </a:solidFill>
              </a:rPr>
              <a:t>Phytophthora </a:t>
            </a:r>
            <a:r>
              <a:rPr lang="en-US" i="1" dirty="0" err="1">
                <a:solidFill>
                  <a:srgbClr val="7030A0"/>
                </a:solidFill>
              </a:rPr>
              <a:t>infestans</a:t>
            </a:r>
            <a:endParaRPr lang="en-US" i="1" dirty="0">
              <a:solidFill>
                <a:srgbClr val="7030A0"/>
              </a:solidFill>
            </a:endParaRPr>
          </a:p>
        </p:txBody>
      </p:sp>
      <p:sp>
        <p:nvSpPr>
          <p:cNvPr id="15" name="TextBox 14">
            <a:extLst>
              <a:ext uri="{FF2B5EF4-FFF2-40B4-BE49-F238E27FC236}">
                <a16:creationId xmlns:a16="http://schemas.microsoft.com/office/drawing/2014/main" id="{DFCA1546-6D53-48E9-92ED-C22880F7A017}"/>
              </a:ext>
            </a:extLst>
          </p:cNvPr>
          <p:cNvSpPr txBox="1"/>
          <p:nvPr/>
        </p:nvSpPr>
        <p:spPr>
          <a:xfrm>
            <a:off x="144658" y="4685045"/>
            <a:ext cx="2653868" cy="646331"/>
          </a:xfrm>
          <a:prstGeom prst="rect">
            <a:avLst/>
          </a:prstGeom>
          <a:noFill/>
        </p:spPr>
        <p:txBody>
          <a:bodyPr wrap="none" rtlCol="0">
            <a:spAutoFit/>
          </a:bodyPr>
          <a:lstStyle/>
          <a:p>
            <a:r>
              <a:rPr lang="en-US" i="1" dirty="0">
                <a:solidFill>
                  <a:srgbClr val="7030A0"/>
                </a:solidFill>
              </a:rPr>
              <a:t>Fusarium </a:t>
            </a:r>
            <a:r>
              <a:rPr lang="en-US" i="1" dirty="0" err="1">
                <a:solidFill>
                  <a:srgbClr val="7030A0"/>
                </a:solidFill>
              </a:rPr>
              <a:t>graminearum</a:t>
            </a:r>
            <a:r>
              <a:rPr lang="en-US" i="1" dirty="0">
                <a:solidFill>
                  <a:srgbClr val="7030A0"/>
                </a:solidFill>
              </a:rPr>
              <a:t> </a:t>
            </a:r>
          </a:p>
          <a:p>
            <a:r>
              <a:rPr lang="en-US" i="1" dirty="0">
                <a:solidFill>
                  <a:srgbClr val="7030A0"/>
                </a:solidFill>
              </a:rPr>
              <a:t>Aspergillus </a:t>
            </a:r>
          </a:p>
        </p:txBody>
      </p:sp>
      <mc:AlternateContent xmlns:mc="http://schemas.openxmlformats.org/markup-compatibility/2006" xmlns:p14="http://schemas.microsoft.com/office/powerpoint/2010/main">
        <mc:Choice Requires="p14">
          <p:contentPart p14:bwMode="auto" r:id="rId4">
            <p14:nvContentPartPr>
              <p14:cNvPr id="12" name="Ink 11">
                <a:extLst>
                  <a:ext uri="{FF2B5EF4-FFF2-40B4-BE49-F238E27FC236}">
                    <a16:creationId xmlns:a16="http://schemas.microsoft.com/office/drawing/2014/main" id="{30044018-F29C-4B44-989A-0210F3BDFFF5}"/>
                  </a:ext>
                </a:extLst>
              </p14:cNvPr>
              <p14:cNvContentPartPr/>
              <p14:nvPr/>
            </p14:nvContentPartPr>
            <p14:xfrm>
              <a:off x="895665" y="3759669"/>
              <a:ext cx="385200" cy="479880"/>
            </p14:xfrm>
          </p:contentPart>
        </mc:Choice>
        <mc:Fallback xmlns="">
          <p:pic>
            <p:nvPicPr>
              <p:cNvPr id="12" name="Ink 11">
                <a:extLst>
                  <a:ext uri="{FF2B5EF4-FFF2-40B4-BE49-F238E27FC236}">
                    <a16:creationId xmlns:a16="http://schemas.microsoft.com/office/drawing/2014/main" id="{30044018-F29C-4B44-989A-0210F3BDFFF5}"/>
                  </a:ext>
                </a:extLst>
              </p:cNvPr>
              <p:cNvPicPr/>
              <p:nvPr/>
            </p:nvPicPr>
            <p:blipFill>
              <a:blip r:embed="rId5"/>
              <a:stretch>
                <a:fillRect/>
              </a:stretch>
            </p:blipFill>
            <p:spPr>
              <a:xfrm>
                <a:off x="886665" y="3751029"/>
                <a:ext cx="402840" cy="497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0D30B0C2-C5FB-4BCB-B4A3-BEA1B30B954A}"/>
                  </a:ext>
                </a:extLst>
              </p14:cNvPr>
              <p14:cNvContentPartPr/>
              <p14:nvPr/>
            </p14:nvContentPartPr>
            <p14:xfrm>
              <a:off x="1803945" y="3852189"/>
              <a:ext cx="200160" cy="110160"/>
            </p14:xfrm>
          </p:contentPart>
        </mc:Choice>
        <mc:Fallback xmlns="">
          <p:pic>
            <p:nvPicPr>
              <p:cNvPr id="16" name="Ink 15">
                <a:extLst>
                  <a:ext uri="{FF2B5EF4-FFF2-40B4-BE49-F238E27FC236}">
                    <a16:creationId xmlns:a16="http://schemas.microsoft.com/office/drawing/2014/main" id="{0D30B0C2-C5FB-4BCB-B4A3-BEA1B30B954A}"/>
                  </a:ext>
                </a:extLst>
              </p:cNvPr>
              <p:cNvPicPr/>
              <p:nvPr/>
            </p:nvPicPr>
            <p:blipFill>
              <a:blip r:embed="rId7"/>
              <a:stretch>
                <a:fillRect/>
              </a:stretch>
            </p:blipFill>
            <p:spPr>
              <a:xfrm>
                <a:off x="1794945" y="3843549"/>
                <a:ext cx="217800" cy="1278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25C84880-B60A-4FF4-A7AF-532E23ADAD0D}"/>
                  </a:ext>
                </a:extLst>
              </p14:cNvPr>
              <p14:cNvContentPartPr/>
              <p14:nvPr/>
            </p14:nvContentPartPr>
            <p14:xfrm>
              <a:off x="5139705" y="2215989"/>
              <a:ext cx="309600" cy="37800"/>
            </p14:xfrm>
          </p:contentPart>
        </mc:Choice>
        <mc:Fallback xmlns="">
          <p:pic>
            <p:nvPicPr>
              <p:cNvPr id="17" name="Ink 16">
                <a:extLst>
                  <a:ext uri="{FF2B5EF4-FFF2-40B4-BE49-F238E27FC236}">
                    <a16:creationId xmlns:a16="http://schemas.microsoft.com/office/drawing/2014/main" id="{25C84880-B60A-4FF4-A7AF-532E23ADAD0D}"/>
                  </a:ext>
                </a:extLst>
              </p:cNvPr>
              <p:cNvPicPr/>
              <p:nvPr/>
            </p:nvPicPr>
            <p:blipFill>
              <a:blip r:embed="rId9"/>
              <a:stretch>
                <a:fillRect/>
              </a:stretch>
            </p:blipFill>
            <p:spPr>
              <a:xfrm>
                <a:off x="5131065" y="2207349"/>
                <a:ext cx="327240" cy="55440"/>
              </a:xfrm>
              <a:prstGeom prst="rect">
                <a:avLst/>
              </a:prstGeom>
            </p:spPr>
          </p:pic>
        </mc:Fallback>
      </mc:AlternateContent>
      <p:sp>
        <p:nvSpPr>
          <p:cNvPr id="18" name="TextBox 17">
            <a:extLst>
              <a:ext uri="{FF2B5EF4-FFF2-40B4-BE49-F238E27FC236}">
                <a16:creationId xmlns:a16="http://schemas.microsoft.com/office/drawing/2014/main" id="{EC716C7B-308C-49E3-A96D-E5187A50DE9C}"/>
              </a:ext>
            </a:extLst>
          </p:cNvPr>
          <p:cNvSpPr txBox="1"/>
          <p:nvPr/>
        </p:nvSpPr>
        <p:spPr>
          <a:xfrm>
            <a:off x="4305616" y="6538286"/>
            <a:ext cx="629519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dirty="0"/>
              <a:t>Update</a:t>
            </a:r>
          </a:p>
        </p:txBody>
      </p:sp>
    </p:spTree>
    <p:extLst>
      <p:ext uri="{BB962C8B-B14F-4D97-AF65-F5344CB8AC3E}">
        <p14:creationId xmlns:p14="http://schemas.microsoft.com/office/powerpoint/2010/main" val="9770485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F600D-C338-46CE-99BA-79AFFDB83032}"/>
              </a:ext>
            </a:extLst>
          </p:cNvPr>
          <p:cNvSpPr>
            <a:spLocks noGrp="1"/>
          </p:cNvSpPr>
          <p:nvPr>
            <p:ph type="title"/>
          </p:nvPr>
        </p:nvSpPr>
        <p:spPr>
          <a:xfrm>
            <a:off x="256309" y="171161"/>
            <a:ext cx="11935691" cy="697057"/>
          </a:xfrm>
        </p:spPr>
        <p:txBody>
          <a:bodyPr>
            <a:noAutofit/>
          </a:bodyPr>
          <a:lstStyle/>
          <a:p>
            <a:r>
              <a:rPr lang="en-US" sz="3600" dirty="0"/>
              <a:t>Questions to guide understanding of plant pathogens</a:t>
            </a:r>
          </a:p>
        </p:txBody>
      </p:sp>
      <p:sp>
        <p:nvSpPr>
          <p:cNvPr id="3" name="Content Placeholder 2">
            <a:extLst>
              <a:ext uri="{FF2B5EF4-FFF2-40B4-BE49-F238E27FC236}">
                <a16:creationId xmlns:a16="http://schemas.microsoft.com/office/drawing/2014/main" id="{7C48FA9A-0BBB-4506-A845-316CA01A85C8}"/>
              </a:ext>
            </a:extLst>
          </p:cNvPr>
          <p:cNvSpPr>
            <a:spLocks noGrp="1"/>
          </p:cNvSpPr>
          <p:nvPr>
            <p:ph idx="1"/>
          </p:nvPr>
        </p:nvSpPr>
        <p:spPr>
          <a:xfrm>
            <a:off x="575181" y="1565275"/>
            <a:ext cx="11453091" cy="5430693"/>
          </a:xfrm>
        </p:spPr>
        <p:txBody>
          <a:bodyPr>
            <a:normAutofit/>
          </a:bodyPr>
          <a:lstStyle/>
          <a:p>
            <a:pPr marL="514350" indent="-514350">
              <a:buFont typeface="+mj-lt"/>
              <a:buAutoNum type="arabicPeriod"/>
            </a:pPr>
            <a:r>
              <a:rPr lang="en-US" dirty="0">
                <a:solidFill>
                  <a:srgbClr val="7030A0"/>
                </a:solidFill>
              </a:rPr>
              <a:t>How does the pathogen </a:t>
            </a:r>
            <a:r>
              <a:rPr lang="en-US" b="1" dirty="0">
                <a:solidFill>
                  <a:srgbClr val="7030A0"/>
                </a:solidFill>
              </a:rPr>
              <a:t>find the plant host </a:t>
            </a:r>
            <a:r>
              <a:rPr lang="en-US" dirty="0">
                <a:solidFill>
                  <a:srgbClr val="7030A0"/>
                </a:solidFill>
              </a:rPr>
              <a:t>(active) / </a:t>
            </a:r>
            <a:br>
              <a:rPr lang="en-US" dirty="0">
                <a:solidFill>
                  <a:srgbClr val="7030A0"/>
                </a:solidFill>
              </a:rPr>
            </a:br>
            <a:r>
              <a:rPr lang="en-US" dirty="0">
                <a:solidFill>
                  <a:srgbClr val="7030A0"/>
                </a:solidFill>
              </a:rPr>
              <a:t>arrive at the host (passive)?</a:t>
            </a:r>
          </a:p>
          <a:p>
            <a:pPr marL="514350" indent="-514350">
              <a:buFont typeface="+mj-lt"/>
              <a:buAutoNum type="arabicPeriod"/>
            </a:pPr>
            <a:r>
              <a:rPr lang="en-US" dirty="0">
                <a:solidFill>
                  <a:srgbClr val="7030A0"/>
                </a:solidFill>
              </a:rPr>
              <a:t>Does the pathogen </a:t>
            </a:r>
            <a:r>
              <a:rPr lang="en-US" b="1" dirty="0">
                <a:solidFill>
                  <a:srgbClr val="7030A0"/>
                </a:solidFill>
              </a:rPr>
              <a:t>live on the surface </a:t>
            </a:r>
            <a:r>
              <a:rPr lang="en-US" dirty="0">
                <a:solidFill>
                  <a:srgbClr val="7030A0"/>
                </a:solidFill>
              </a:rPr>
              <a:t>of the plant prior to invasive infection?</a:t>
            </a:r>
          </a:p>
          <a:p>
            <a:pPr marL="514350" indent="-514350">
              <a:buFont typeface="+mj-lt"/>
              <a:buAutoNum type="arabicPeriod"/>
            </a:pPr>
            <a:r>
              <a:rPr lang="en-US" dirty="0">
                <a:solidFill>
                  <a:srgbClr val="7030A0"/>
                </a:solidFill>
              </a:rPr>
              <a:t>How does the pathogen </a:t>
            </a:r>
            <a:r>
              <a:rPr lang="en-US" b="1" dirty="0">
                <a:solidFill>
                  <a:srgbClr val="7030A0"/>
                </a:solidFill>
              </a:rPr>
              <a:t>invade</a:t>
            </a:r>
            <a:r>
              <a:rPr lang="en-US" dirty="0">
                <a:solidFill>
                  <a:srgbClr val="7030A0"/>
                </a:solidFill>
              </a:rPr>
              <a:t> the plant tissue?</a:t>
            </a:r>
          </a:p>
        </p:txBody>
      </p:sp>
      <p:sp>
        <p:nvSpPr>
          <p:cNvPr id="4" name="TextBox 3">
            <a:extLst>
              <a:ext uri="{FF2B5EF4-FFF2-40B4-BE49-F238E27FC236}">
                <a16:creationId xmlns:a16="http://schemas.microsoft.com/office/drawing/2014/main" id="{39C041E4-908B-4899-BA87-896D31A0DC3A}"/>
              </a:ext>
            </a:extLst>
          </p:cNvPr>
          <p:cNvSpPr txBox="1"/>
          <p:nvPr/>
        </p:nvSpPr>
        <p:spPr>
          <a:xfrm>
            <a:off x="1548571" y="868218"/>
            <a:ext cx="9316528" cy="646331"/>
          </a:xfrm>
          <a:prstGeom prst="rect">
            <a:avLst/>
          </a:prstGeom>
          <a:noFill/>
        </p:spPr>
        <p:txBody>
          <a:bodyPr wrap="square" rtlCol="0">
            <a:spAutoFit/>
          </a:bodyPr>
          <a:lstStyle/>
          <a:p>
            <a:r>
              <a:rPr lang="en-US" dirty="0">
                <a:solidFill>
                  <a:schemeClr val="bg1">
                    <a:lumMod val="50000"/>
                  </a:schemeClr>
                </a:solidFill>
              </a:rPr>
              <a:t>Tip for studying for the Final exam: If you can answer these questions, you are likely to do well on the exam</a:t>
            </a:r>
          </a:p>
        </p:txBody>
      </p:sp>
    </p:spTree>
    <p:extLst>
      <p:ext uri="{BB962C8B-B14F-4D97-AF65-F5344CB8AC3E}">
        <p14:creationId xmlns:p14="http://schemas.microsoft.com/office/powerpoint/2010/main" val="2945022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PRESGUID" val="b9df023f-92fd-4468-8b87-dc5f5dec01c8"/>
</p:tagLst>
</file>

<file path=ppt/theme/theme1.xml><?xml version="1.0" encoding="utf-8"?>
<a:theme xmlns:a="http://schemas.openxmlformats.org/drawingml/2006/main" name="Office Theme">
  <a:themeElements>
    <a:clrScheme name="Custom 1">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418AB3"/>
      </a:hlink>
      <a:folHlink>
        <a:srgbClr val="418AB3"/>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9187</TotalTime>
  <Words>1970</Words>
  <Application>Microsoft Office PowerPoint</Application>
  <PresentationFormat>Widescreen</PresentationFormat>
  <Paragraphs>283</Paragraphs>
  <Slides>34</Slides>
  <Notes>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Avenir Next LT Pro</vt:lpstr>
      <vt:lpstr>Calibri</vt:lpstr>
      <vt:lpstr>Calibri Light</vt:lpstr>
      <vt:lpstr>Wingdings</vt:lpstr>
      <vt:lpstr>Office Theme</vt:lpstr>
      <vt:lpstr>Need to update</vt:lpstr>
      <vt:lpstr>PowerPoint Presentation</vt:lpstr>
      <vt:lpstr>Welcome to PLP100 Biology of Plant Pathogens</vt:lpstr>
      <vt:lpstr>Content</vt:lpstr>
      <vt:lpstr>What is plant pathology?</vt:lpstr>
      <vt:lpstr>What does this class focus on?</vt:lpstr>
      <vt:lpstr>Definitions of the fields</vt:lpstr>
      <vt:lpstr>PowerPoint Presentation</vt:lpstr>
      <vt:lpstr>Questions to guide understanding of plant pathogens</vt:lpstr>
      <vt:lpstr>Questions to guide understanding of plant pathogens</vt:lpstr>
      <vt:lpstr>Questions to guide understanding of plant pathogens</vt:lpstr>
      <vt:lpstr>Plants are an ecosystem for microbial communities</vt:lpstr>
      <vt:lpstr>Plants are an ecosystem for microbial communities</vt:lpstr>
      <vt:lpstr>PowerPoint Presentation</vt:lpstr>
      <vt:lpstr>Plants are an ecosystem for microbial communities</vt:lpstr>
      <vt:lpstr>Plants are an ecosystem for microbial communities</vt:lpstr>
      <vt:lpstr>PowerPoint Presentation</vt:lpstr>
      <vt:lpstr>PowerPoint Presentation</vt:lpstr>
      <vt:lpstr>PowerPoint Presentation</vt:lpstr>
      <vt:lpstr>PowerPoint Presentation</vt:lpstr>
      <vt:lpstr>How do plants defend themselves from pathogens?</vt:lpstr>
      <vt:lpstr>How do plants defend themselves from pathogens?</vt:lpstr>
      <vt:lpstr>How do plants defend themselves from pathogens?</vt:lpstr>
      <vt:lpstr>How do plants defend themselves from pathogens?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Any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Tiffany Lowe-Power</dc:creator>
  <cp:lastModifiedBy>Tiffany Lowe-Power</cp:lastModifiedBy>
  <cp:revision>53</cp:revision>
  <cp:lastPrinted>2022-01-03T17:39:50Z</cp:lastPrinted>
  <dcterms:created xsi:type="dcterms:W3CDTF">2021-11-08T22:37:05Z</dcterms:created>
  <dcterms:modified xsi:type="dcterms:W3CDTF">2022-03-08T01:08:16Z</dcterms:modified>
</cp:coreProperties>
</file>